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64" r:id="rId4"/>
    <p:sldId id="263" r:id="rId5"/>
    <p:sldId id="262" r:id="rId6"/>
    <p:sldId id="284" r:id="rId7"/>
    <p:sldId id="268" r:id="rId8"/>
    <p:sldId id="269" r:id="rId9"/>
    <p:sldId id="271" r:id="rId10"/>
    <p:sldId id="267" r:id="rId11"/>
    <p:sldId id="274" r:id="rId12"/>
    <p:sldId id="282" r:id="rId13"/>
    <p:sldId id="283" r:id="rId14"/>
    <p:sldId id="280" r:id="rId15"/>
    <p:sldId id="281" r:id="rId16"/>
    <p:sldId id="285" r:id="rId1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Stile con tema 2 - Color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1C49AD-8A1D-4730-AAD9-3BD9F9D82621}" type="doc">
      <dgm:prSet loTypeId="urn:microsoft.com/office/officeart/2005/8/layout/pyramid1" loCatId="pyramid" qsTypeId="urn:microsoft.com/office/officeart/2005/8/quickstyle/simple3" qsCatId="simple" csTypeId="urn:microsoft.com/office/officeart/2005/8/colors/colorful2" csCatId="colorful" phldr="1"/>
      <dgm:spPr/>
    </dgm:pt>
    <dgm:pt modelId="{EA77DDE4-0ED0-404D-B804-7475DF224979}">
      <dgm:prSet phldrT="[Testo]"/>
      <dgm:spPr/>
      <dgm:t>
        <a:bodyPr/>
        <a:lstStyle/>
        <a:p>
          <a:pPr algn="ctr"/>
          <a:endParaRPr lang="it-IT" dirty="0"/>
        </a:p>
      </dgm:t>
    </dgm:pt>
    <dgm:pt modelId="{99488872-6C7C-4EB1-8729-1806DF042792}" type="parTrans" cxnId="{260FE2F4-248E-403B-A1DE-5CF765CB2C0A}">
      <dgm:prSet/>
      <dgm:spPr/>
      <dgm:t>
        <a:bodyPr/>
        <a:lstStyle/>
        <a:p>
          <a:pPr algn="ctr"/>
          <a:endParaRPr lang="it-IT"/>
        </a:p>
      </dgm:t>
    </dgm:pt>
    <dgm:pt modelId="{B560742C-7F35-4FD8-84C9-2BFA7D54734D}" type="sibTrans" cxnId="{260FE2F4-248E-403B-A1DE-5CF765CB2C0A}">
      <dgm:prSet/>
      <dgm:spPr/>
      <dgm:t>
        <a:bodyPr/>
        <a:lstStyle/>
        <a:p>
          <a:pPr algn="ctr"/>
          <a:endParaRPr lang="it-IT"/>
        </a:p>
      </dgm:t>
    </dgm:pt>
    <dgm:pt modelId="{4AC49029-9E34-4E18-BE4A-A037AC1CFE1B}">
      <dgm:prSet phldrT="[Testo]"/>
      <dgm:spPr/>
      <dgm:t>
        <a:bodyPr/>
        <a:lstStyle/>
        <a:p>
          <a:pPr algn="ctr"/>
          <a:endParaRPr lang="it-IT" dirty="0"/>
        </a:p>
      </dgm:t>
    </dgm:pt>
    <dgm:pt modelId="{F78A49DF-794E-46A4-B430-A15291DCDB68}" type="parTrans" cxnId="{CF680B0E-71EE-40A8-A2C2-507AAE643D04}">
      <dgm:prSet/>
      <dgm:spPr/>
      <dgm:t>
        <a:bodyPr/>
        <a:lstStyle/>
        <a:p>
          <a:pPr algn="ctr"/>
          <a:endParaRPr lang="it-IT"/>
        </a:p>
      </dgm:t>
    </dgm:pt>
    <dgm:pt modelId="{4C3BF71E-A69E-4FCB-93F6-E29B19E53639}" type="sibTrans" cxnId="{CF680B0E-71EE-40A8-A2C2-507AAE643D04}">
      <dgm:prSet/>
      <dgm:spPr/>
      <dgm:t>
        <a:bodyPr/>
        <a:lstStyle/>
        <a:p>
          <a:pPr algn="ctr"/>
          <a:endParaRPr lang="it-IT"/>
        </a:p>
      </dgm:t>
    </dgm:pt>
    <dgm:pt modelId="{2B73B580-E230-4BA2-8A32-D2FDFEE60E8D}">
      <dgm:prSet phldrT="[Testo]"/>
      <dgm:spPr/>
      <dgm:t>
        <a:bodyPr/>
        <a:lstStyle/>
        <a:p>
          <a:pPr algn="ctr"/>
          <a:endParaRPr lang="it-IT" dirty="0"/>
        </a:p>
      </dgm:t>
    </dgm:pt>
    <dgm:pt modelId="{C8AD1DF6-A6B6-48FE-88D0-E54FA8EAA247}" type="parTrans" cxnId="{26A5097C-F256-4FF0-B0DE-D42F12D3567C}">
      <dgm:prSet/>
      <dgm:spPr/>
      <dgm:t>
        <a:bodyPr/>
        <a:lstStyle/>
        <a:p>
          <a:pPr algn="ctr"/>
          <a:endParaRPr lang="it-IT"/>
        </a:p>
      </dgm:t>
    </dgm:pt>
    <dgm:pt modelId="{DC409820-0506-4FE3-B0CF-EF3E0B025BE2}" type="sibTrans" cxnId="{26A5097C-F256-4FF0-B0DE-D42F12D3567C}">
      <dgm:prSet/>
      <dgm:spPr/>
      <dgm:t>
        <a:bodyPr/>
        <a:lstStyle/>
        <a:p>
          <a:pPr algn="ctr"/>
          <a:endParaRPr lang="it-IT"/>
        </a:p>
      </dgm:t>
    </dgm:pt>
    <dgm:pt modelId="{8FED02CA-EEFB-4841-AD2C-92EB7D9B89AE}" type="pres">
      <dgm:prSet presAssocID="{551C49AD-8A1D-4730-AAD9-3BD9F9D82621}" presName="Name0" presStyleCnt="0">
        <dgm:presLayoutVars>
          <dgm:dir/>
          <dgm:animLvl val="lvl"/>
          <dgm:resizeHandles val="exact"/>
        </dgm:presLayoutVars>
      </dgm:prSet>
      <dgm:spPr/>
    </dgm:pt>
    <dgm:pt modelId="{374532DC-40FF-4EE9-9CDA-BD55625162AD}" type="pres">
      <dgm:prSet presAssocID="{EA77DDE4-0ED0-404D-B804-7475DF224979}" presName="Name8" presStyleCnt="0"/>
      <dgm:spPr/>
    </dgm:pt>
    <dgm:pt modelId="{089C640D-F23D-4633-8FB7-1F708CA3F07C}" type="pres">
      <dgm:prSet presAssocID="{EA77DDE4-0ED0-404D-B804-7475DF224979}" presName="level" presStyleLbl="node1" presStyleIdx="0" presStyleCnt="3" custScaleX="9771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35BD278-92F0-4A76-A741-5B4BFDC187EE}" type="pres">
      <dgm:prSet presAssocID="{EA77DDE4-0ED0-404D-B804-7475DF22497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383DBF0-55AA-499B-BF12-F49F0E01D0D1}" type="pres">
      <dgm:prSet presAssocID="{4AC49029-9E34-4E18-BE4A-A037AC1CFE1B}" presName="Name8" presStyleCnt="0"/>
      <dgm:spPr/>
    </dgm:pt>
    <dgm:pt modelId="{7CE284A3-35B7-48E6-AD46-1EC6BA0DFF8E}" type="pres">
      <dgm:prSet presAssocID="{4AC49029-9E34-4E18-BE4A-A037AC1CFE1B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7692988-050A-49AD-BDC1-E59735C73D80}" type="pres">
      <dgm:prSet presAssocID="{4AC49029-9E34-4E18-BE4A-A037AC1CFE1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82C03AE-4E46-4ADE-A5D8-47B42D654E95}" type="pres">
      <dgm:prSet presAssocID="{2B73B580-E230-4BA2-8A32-D2FDFEE60E8D}" presName="Name8" presStyleCnt="0"/>
      <dgm:spPr/>
    </dgm:pt>
    <dgm:pt modelId="{0E7210DE-6B94-45AD-A078-086BE7ADB987}" type="pres">
      <dgm:prSet presAssocID="{2B73B580-E230-4BA2-8A32-D2FDFEE60E8D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E2E475E-3B7D-4F05-BF8B-9B578E95853F}" type="pres">
      <dgm:prSet presAssocID="{2B73B580-E230-4BA2-8A32-D2FDFEE60E8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F680B0E-71EE-40A8-A2C2-507AAE643D04}" srcId="{551C49AD-8A1D-4730-AAD9-3BD9F9D82621}" destId="{4AC49029-9E34-4E18-BE4A-A037AC1CFE1B}" srcOrd="1" destOrd="0" parTransId="{F78A49DF-794E-46A4-B430-A15291DCDB68}" sibTransId="{4C3BF71E-A69E-4FCB-93F6-E29B19E53639}"/>
    <dgm:cxn modelId="{F27A4B1B-2848-47FE-917F-280A2029456F}" type="presOf" srcId="{4AC49029-9E34-4E18-BE4A-A037AC1CFE1B}" destId="{A7692988-050A-49AD-BDC1-E59735C73D80}" srcOrd="1" destOrd="0" presId="urn:microsoft.com/office/officeart/2005/8/layout/pyramid1"/>
    <dgm:cxn modelId="{8B8844E1-C5EB-40A1-A281-85AC54E4F5E8}" type="presOf" srcId="{EA77DDE4-0ED0-404D-B804-7475DF224979}" destId="{089C640D-F23D-4633-8FB7-1F708CA3F07C}" srcOrd="0" destOrd="0" presId="urn:microsoft.com/office/officeart/2005/8/layout/pyramid1"/>
    <dgm:cxn modelId="{26A5097C-F256-4FF0-B0DE-D42F12D3567C}" srcId="{551C49AD-8A1D-4730-AAD9-3BD9F9D82621}" destId="{2B73B580-E230-4BA2-8A32-D2FDFEE60E8D}" srcOrd="2" destOrd="0" parTransId="{C8AD1DF6-A6B6-48FE-88D0-E54FA8EAA247}" sibTransId="{DC409820-0506-4FE3-B0CF-EF3E0B025BE2}"/>
    <dgm:cxn modelId="{CC1C4CA0-ECD9-4764-A905-6A873817912D}" type="presOf" srcId="{551C49AD-8A1D-4730-AAD9-3BD9F9D82621}" destId="{8FED02CA-EEFB-4841-AD2C-92EB7D9B89AE}" srcOrd="0" destOrd="0" presId="urn:microsoft.com/office/officeart/2005/8/layout/pyramid1"/>
    <dgm:cxn modelId="{B986242E-AC69-4B7C-9F53-93E3CE87DEE0}" type="presOf" srcId="{4AC49029-9E34-4E18-BE4A-A037AC1CFE1B}" destId="{7CE284A3-35B7-48E6-AD46-1EC6BA0DFF8E}" srcOrd="0" destOrd="0" presId="urn:microsoft.com/office/officeart/2005/8/layout/pyramid1"/>
    <dgm:cxn modelId="{260FE2F4-248E-403B-A1DE-5CF765CB2C0A}" srcId="{551C49AD-8A1D-4730-AAD9-3BD9F9D82621}" destId="{EA77DDE4-0ED0-404D-B804-7475DF224979}" srcOrd="0" destOrd="0" parTransId="{99488872-6C7C-4EB1-8729-1806DF042792}" sibTransId="{B560742C-7F35-4FD8-84C9-2BFA7D54734D}"/>
    <dgm:cxn modelId="{597E7487-AADD-47E9-B961-99B0B5EFFFEB}" type="presOf" srcId="{2B73B580-E230-4BA2-8A32-D2FDFEE60E8D}" destId="{0E7210DE-6B94-45AD-A078-086BE7ADB987}" srcOrd="0" destOrd="0" presId="urn:microsoft.com/office/officeart/2005/8/layout/pyramid1"/>
    <dgm:cxn modelId="{9C98252B-85DF-4BB2-998B-2801F6B68CEE}" type="presOf" srcId="{EA77DDE4-0ED0-404D-B804-7475DF224979}" destId="{D35BD278-92F0-4A76-A741-5B4BFDC187EE}" srcOrd="1" destOrd="0" presId="urn:microsoft.com/office/officeart/2005/8/layout/pyramid1"/>
    <dgm:cxn modelId="{2C8B9063-A0B0-4679-B440-AB8A58DC69BE}" type="presOf" srcId="{2B73B580-E230-4BA2-8A32-D2FDFEE60E8D}" destId="{4E2E475E-3B7D-4F05-BF8B-9B578E95853F}" srcOrd="1" destOrd="0" presId="urn:microsoft.com/office/officeart/2005/8/layout/pyramid1"/>
    <dgm:cxn modelId="{FEA0319C-3069-4A64-8C55-CC389C2AAC29}" type="presParOf" srcId="{8FED02CA-EEFB-4841-AD2C-92EB7D9B89AE}" destId="{374532DC-40FF-4EE9-9CDA-BD55625162AD}" srcOrd="0" destOrd="0" presId="urn:microsoft.com/office/officeart/2005/8/layout/pyramid1"/>
    <dgm:cxn modelId="{F3023B94-A2DC-4E66-93F4-BB9BC3B9D5FF}" type="presParOf" srcId="{374532DC-40FF-4EE9-9CDA-BD55625162AD}" destId="{089C640D-F23D-4633-8FB7-1F708CA3F07C}" srcOrd="0" destOrd="0" presId="urn:microsoft.com/office/officeart/2005/8/layout/pyramid1"/>
    <dgm:cxn modelId="{5867A550-6CDF-459C-A1C4-C7E21845539F}" type="presParOf" srcId="{374532DC-40FF-4EE9-9CDA-BD55625162AD}" destId="{D35BD278-92F0-4A76-A741-5B4BFDC187EE}" srcOrd="1" destOrd="0" presId="urn:microsoft.com/office/officeart/2005/8/layout/pyramid1"/>
    <dgm:cxn modelId="{B7E9E2FF-AE73-4246-B3C9-681675BA20DB}" type="presParOf" srcId="{8FED02CA-EEFB-4841-AD2C-92EB7D9B89AE}" destId="{F383DBF0-55AA-499B-BF12-F49F0E01D0D1}" srcOrd="1" destOrd="0" presId="urn:microsoft.com/office/officeart/2005/8/layout/pyramid1"/>
    <dgm:cxn modelId="{A54DCC63-A00C-4764-A265-72864182662E}" type="presParOf" srcId="{F383DBF0-55AA-499B-BF12-F49F0E01D0D1}" destId="{7CE284A3-35B7-48E6-AD46-1EC6BA0DFF8E}" srcOrd="0" destOrd="0" presId="urn:microsoft.com/office/officeart/2005/8/layout/pyramid1"/>
    <dgm:cxn modelId="{078678CD-7F84-478C-B2FB-16E45BED3729}" type="presParOf" srcId="{F383DBF0-55AA-499B-BF12-F49F0E01D0D1}" destId="{A7692988-050A-49AD-BDC1-E59735C73D80}" srcOrd="1" destOrd="0" presId="urn:microsoft.com/office/officeart/2005/8/layout/pyramid1"/>
    <dgm:cxn modelId="{2EFE068F-A114-499C-B7E6-C178491C0F11}" type="presParOf" srcId="{8FED02CA-EEFB-4841-AD2C-92EB7D9B89AE}" destId="{082C03AE-4E46-4ADE-A5D8-47B42D654E95}" srcOrd="2" destOrd="0" presId="urn:microsoft.com/office/officeart/2005/8/layout/pyramid1"/>
    <dgm:cxn modelId="{9BA657A0-AFD3-4C65-8A96-8F824A165535}" type="presParOf" srcId="{082C03AE-4E46-4ADE-A5D8-47B42D654E95}" destId="{0E7210DE-6B94-45AD-A078-086BE7ADB987}" srcOrd="0" destOrd="0" presId="urn:microsoft.com/office/officeart/2005/8/layout/pyramid1"/>
    <dgm:cxn modelId="{48B22398-976F-49AF-A443-DB713911391C}" type="presParOf" srcId="{082C03AE-4E46-4ADE-A5D8-47B42D654E95}" destId="{4E2E475E-3B7D-4F05-BF8B-9B578E95853F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3AABB-4361-E645-9E94-8D2D8557C5B2}" type="datetime1">
              <a:rPr lang="it-IT" smtClean="0"/>
              <a:t>19/01/2017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F5D43-3BB2-E243-AA2B-18B2DAA982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99819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50A86-34AC-7B41-BF56-0A241B0E9615}" type="datetime1">
              <a:rPr lang="it-IT" smtClean="0"/>
              <a:t>19/01/2017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9A389-D3B9-2B42-99AA-930182AFE3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89854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7641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Scale di valutazione difformi per la competenza di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solving</a:t>
            </a:r>
            <a:r>
              <a:rPr lang="it-IT" dirty="0" smtClean="0"/>
              <a:t>, nei ministeri Ambiente, beni culturali, infrastrutture e giustizia vs. sviluppo economico, vs. esteri, vs. istruzione.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619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103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254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56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Abbiamo avuto l’obiettivo di non appesantire le richieste/adempimenti nei confronti delle amministrazioni;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727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862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Il MISE è passato alla struttura per direzioni nel 2014;</a:t>
            </a:r>
          </a:p>
          <a:p>
            <a:endParaRPr lang="it-IT" dirty="0"/>
          </a:p>
          <a:p>
            <a:r>
              <a:rPr lang="it-IT" dirty="0" smtClean="0"/>
              <a:t>Il piano delle </a:t>
            </a:r>
            <a:r>
              <a:rPr lang="it-IT" dirty="0" err="1" smtClean="0"/>
              <a:t>performence</a:t>
            </a:r>
            <a:r>
              <a:rPr lang="it-IT" dirty="0" smtClean="0"/>
              <a:t> del MIPAF;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403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334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4057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7560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;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1797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9A389-D3B9-2B42-99AA-930182AFE39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9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257B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199" y="185460"/>
            <a:ext cx="1041401" cy="1157112"/>
          </a:xfrm>
          <a:prstGeom prst="rect">
            <a:avLst/>
          </a:prstGeom>
        </p:spPr>
      </p:pic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152406" y="6356350"/>
            <a:ext cx="1066787" cy="365125"/>
          </a:xfrm>
          <a:prstGeom prst="rect">
            <a:avLst/>
          </a:prstGeom>
        </p:spPr>
        <p:txBody>
          <a:bodyPr/>
          <a:lstStyle/>
          <a:p>
            <a:fld id="{E949ECEA-3571-B04A-96E8-61C7B15B65C3}" type="datetime1">
              <a:rPr lang="it-IT" smtClean="0"/>
              <a:t>19/01/2017</a:t>
            </a:fld>
            <a:endParaRPr lang="it-IT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7615162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it-IT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1419980" y="279557"/>
            <a:ext cx="6623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0" dirty="0" smtClean="0">
                <a:solidFill>
                  <a:srgbClr val="FFFFFF"/>
                </a:solidFill>
              </a:rPr>
              <a:t>Dipartimento Funzione Pubblica</a:t>
            </a:r>
          </a:p>
          <a:p>
            <a:r>
              <a:rPr lang="it-IT" sz="2800" b="0" dirty="0" smtClean="0">
                <a:solidFill>
                  <a:srgbClr val="FFFFFF"/>
                </a:solidFill>
              </a:rPr>
              <a:t>Ufficio</a:t>
            </a:r>
            <a:r>
              <a:rPr lang="it-IT" sz="2800" b="0" baseline="0" dirty="0" smtClean="0">
                <a:solidFill>
                  <a:srgbClr val="FFFFFF"/>
                </a:solidFill>
              </a:rPr>
              <a:t> per la valutazione della performance</a:t>
            </a:r>
            <a:endParaRPr lang="it-IT" sz="28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2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290" y="6291539"/>
            <a:ext cx="520701" cy="578556"/>
          </a:xfrm>
          <a:prstGeom prst="rect">
            <a:avLst/>
          </a:prstGeom>
        </p:spPr>
      </p:pic>
      <p:sp>
        <p:nvSpPr>
          <p:cNvPr id="10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5" y="6356350"/>
            <a:ext cx="890094" cy="365125"/>
          </a:xfrm>
          <a:prstGeom prst="rect">
            <a:avLst/>
          </a:prstGeo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362095" y="6356350"/>
            <a:ext cx="1762242" cy="3651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it-IT" dirty="0"/>
          </a:p>
        </p:txBody>
      </p:sp>
      <p:sp>
        <p:nvSpPr>
          <p:cNvPr id="12" name="Segnaposto numero diapositiva 18"/>
          <p:cNvSpPr>
            <a:spLocks noGrp="1"/>
          </p:cNvSpPr>
          <p:nvPr>
            <p:ph type="sldNum" sz="quarter" idx="4"/>
          </p:nvPr>
        </p:nvSpPr>
        <p:spPr>
          <a:xfrm>
            <a:off x="8224762" y="6356350"/>
            <a:ext cx="462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5DCB6D3A-33D6-D24E-B616-7CB5C3B0310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3" name="CasellaDiTesto 12"/>
          <p:cNvSpPr txBox="1"/>
          <p:nvPr userDrawn="1"/>
        </p:nvSpPr>
        <p:spPr>
          <a:xfrm>
            <a:off x="960361" y="6251049"/>
            <a:ext cx="38777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0" dirty="0" smtClean="0">
                <a:solidFill>
                  <a:srgbClr val="FFFFFF"/>
                </a:solidFill>
              </a:rPr>
              <a:t>Dipartimento Funzione Pubblica</a:t>
            </a:r>
          </a:p>
          <a:p>
            <a:r>
              <a:rPr lang="it-IT" sz="1600" b="0" dirty="0" smtClean="0">
                <a:solidFill>
                  <a:srgbClr val="FFFFFF"/>
                </a:solidFill>
              </a:rPr>
              <a:t>Ufficio</a:t>
            </a:r>
            <a:r>
              <a:rPr lang="it-IT" sz="1600" b="0" baseline="0" dirty="0" smtClean="0">
                <a:solidFill>
                  <a:srgbClr val="FFFFFF"/>
                </a:solidFill>
              </a:rPr>
              <a:t> per la valutazione della performance</a:t>
            </a:r>
            <a:endParaRPr lang="it-IT" sz="16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45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669143"/>
            <a:ext cx="2057400" cy="4457020"/>
          </a:xfrm>
        </p:spPr>
        <p:txBody>
          <a:bodyPr vert="eaVert"/>
          <a:lstStyle>
            <a:lvl1pPr>
              <a:defRPr>
                <a:solidFill>
                  <a:srgbClr val="1257BD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69143"/>
            <a:ext cx="6019800" cy="4457020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099" y="413253"/>
            <a:ext cx="520701" cy="578556"/>
          </a:xfrm>
          <a:prstGeom prst="rect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</p:pic>
      <p:sp>
        <p:nvSpPr>
          <p:cNvPr id="11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5" y="6356350"/>
            <a:ext cx="890094" cy="365125"/>
          </a:xfrm>
          <a:prstGeom prst="rect">
            <a:avLst/>
          </a:prstGeo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362095" y="6356350"/>
            <a:ext cx="1762242" cy="3651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it-IT" dirty="0"/>
          </a:p>
        </p:txBody>
      </p:sp>
      <p:sp>
        <p:nvSpPr>
          <p:cNvPr id="13" name="Segnaposto numero diapositiva 18"/>
          <p:cNvSpPr>
            <a:spLocks noGrp="1"/>
          </p:cNvSpPr>
          <p:nvPr>
            <p:ph type="sldNum" sz="quarter" idx="4"/>
          </p:nvPr>
        </p:nvSpPr>
        <p:spPr>
          <a:xfrm>
            <a:off x="8224762" y="6356350"/>
            <a:ext cx="462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5DCB6D3A-33D6-D24E-B616-7CB5C3B0310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CasellaDiTesto 13"/>
          <p:cNvSpPr txBox="1"/>
          <p:nvPr userDrawn="1"/>
        </p:nvSpPr>
        <p:spPr>
          <a:xfrm rot="5400000">
            <a:off x="6595317" y="55549"/>
            <a:ext cx="14551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0" dirty="0" smtClean="0">
                <a:solidFill>
                  <a:srgbClr val="FFFFFF"/>
                </a:solidFill>
              </a:rPr>
              <a:t>Dipartimento Funzione Pubblica</a:t>
            </a:r>
          </a:p>
          <a:p>
            <a:pPr algn="ctr"/>
            <a:r>
              <a:rPr lang="it-IT" sz="1400" b="0" dirty="0" smtClean="0">
                <a:solidFill>
                  <a:srgbClr val="FFFFFF"/>
                </a:solidFill>
              </a:rPr>
              <a:t>Ufficio</a:t>
            </a:r>
            <a:r>
              <a:rPr lang="it-IT" sz="1400" b="0" baseline="0" dirty="0" smtClean="0">
                <a:solidFill>
                  <a:srgbClr val="FFFFFF"/>
                </a:solidFill>
              </a:rPr>
              <a:t> per la valutazione della performance</a:t>
            </a:r>
            <a:endParaRPr lang="it-IT" sz="14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1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5" y="6356350"/>
            <a:ext cx="890094" cy="365125"/>
          </a:xfrm>
          <a:prstGeom prst="rect">
            <a:avLst/>
          </a:prstGeo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362095" y="6356350"/>
            <a:ext cx="1762242" cy="3651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290" y="6291539"/>
            <a:ext cx="520701" cy="578556"/>
          </a:xfrm>
          <a:prstGeom prst="rect">
            <a:avLst/>
          </a:prstGeom>
        </p:spPr>
      </p:pic>
      <p:sp>
        <p:nvSpPr>
          <p:cNvPr id="11" name="Segnaposto numero diapositiva 18"/>
          <p:cNvSpPr>
            <a:spLocks noGrp="1"/>
          </p:cNvSpPr>
          <p:nvPr>
            <p:ph type="sldNum" sz="quarter" idx="4"/>
          </p:nvPr>
        </p:nvSpPr>
        <p:spPr>
          <a:xfrm>
            <a:off x="8224762" y="6356350"/>
            <a:ext cx="462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5DCB6D3A-33D6-D24E-B616-7CB5C3B0310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960361" y="6251049"/>
            <a:ext cx="38777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0" dirty="0" smtClean="0">
                <a:solidFill>
                  <a:srgbClr val="FFFFFF"/>
                </a:solidFill>
              </a:rPr>
              <a:t>Dipartimento Funzione Pubblica</a:t>
            </a:r>
          </a:p>
          <a:p>
            <a:r>
              <a:rPr lang="it-IT" sz="1600" b="0" dirty="0" smtClean="0">
                <a:solidFill>
                  <a:srgbClr val="FFFFFF"/>
                </a:solidFill>
              </a:rPr>
              <a:t>Ufficio</a:t>
            </a:r>
            <a:r>
              <a:rPr lang="it-IT" sz="1600" b="0" baseline="0" dirty="0" smtClean="0">
                <a:solidFill>
                  <a:srgbClr val="FFFFFF"/>
                </a:solidFill>
              </a:rPr>
              <a:t> per la valutazione della performance</a:t>
            </a:r>
            <a:endParaRPr lang="it-IT" sz="16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24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290" y="6291539"/>
            <a:ext cx="520701" cy="578556"/>
          </a:xfrm>
          <a:prstGeom prst="rect">
            <a:avLst/>
          </a:prstGeom>
        </p:spPr>
      </p:pic>
      <p:sp>
        <p:nvSpPr>
          <p:cNvPr id="16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5" y="6356350"/>
            <a:ext cx="890094" cy="365125"/>
          </a:xfrm>
          <a:prstGeom prst="rect">
            <a:avLst/>
          </a:prstGeo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17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362095" y="6356350"/>
            <a:ext cx="1762242" cy="3651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it-IT" dirty="0"/>
          </a:p>
        </p:txBody>
      </p:sp>
      <p:sp>
        <p:nvSpPr>
          <p:cNvPr id="18" name="Segnaposto numero diapositiva 18"/>
          <p:cNvSpPr>
            <a:spLocks noGrp="1"/>
          </p:cNvSpPr>
          <p:nvPr>
            <p:ph type="sldNum" sz="quarter" idx="4"/>
          </p:nvPr>
        </p:nvSpPr>
        <p:spPr>
          <a:xfrm>
            <a:off x="8224762" y="6356350"/>
            <a:ext cx="462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5DCB6D3A-33D6-D24E-B616-7CB5C3B0310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9" name="CasellaDiTesto 18"/>
          <p:cNvSpPr txBox="1"/>
          <p:nvPr userDrawn="1"/>
        </p:nvSpPr>
        <p:spPr>
          <a:xfrm>
            <a:off x="960361" y="6251049"/>
            <a:ext cx="38777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0" dirty="0" smtClean="0">
                <a:solidFill>
                  <a:srgbClr val="FFFFFF"/>
                </a:solidFill>
              </a:rPr>
              <a:t>Dipartimento Funzione Pubblica</a:t>
            </a:r>
          </a:p>
          <a:p>
            <a:r>
              <a:rPr lang="it-IT" sz="1600" b="0" dirty="0" smtClean="0">
                <a:solidFill>
                  <a:srgbClr val="FFFFFF"/>
                </a:solidFill>
              </a:rPr>
              <a:t>Ufficio</a:t>
            </a:r>
            <a:r>
              <a:rPr lang="it-IT" sz="1600" b="0" baseline="0" dirty="0" smtClean="0">
                <a:solidFill>
                  <a:srgbClr val="FFFFFF"/>
                </a:solidFill>
              </a:rPr>
              <a:t> per la valutazione della performance</a:t>
            </a:r>
            <a:endParaRPr lang="it-IT" sz="16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70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290" y="6291539"/>
            <a:ext cx="520701" cy="578556"/>
          </a:xfrm>
          <a:prstGeom prst="rect">
            <a:avLst/>
          </a:prstGeom>
        </p:spPr>
      </p:pic>
      <p:sp>
        <p:nvSpPr>
          <p:cNvPr id="11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5" y="6356350"/>
            <a:ext cx="890094" cy="365125"/>
          </a:xfrm>
          <a:prstGeom prst="rect">
            <a:avLst/>
          </a:prstGeo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12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362095" y="6356350"/>
            <a:ext cx="1762242" cy="3651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it-IT" dirty="0"/>
          </a:p>
        </p:txBody>
      </p:sp>
      <p:sp>
        <p:nvSpPr>
          <p:cNvPr id="13" name="Segnaposto numero diapositiva 18"/>
          <p:cNvSpPr>
            <a:spLocks noGrp="1"/>
          </p:cNvSpPr>
          <p:nvPr>
            <p:ph type="sldNum" sz="quarter" idx="4"/>
          </p:nvPr>
        </p:nvSpPr>
        <p:spPr>
          <a:xfrm>
            <a:off x="8224762" y="6356350"/>
            <a:ext cx="462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5DCB6D3A-33D6-D24E-B616-7CB5C3B0310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960361" y="6251049"/>
            <a:ext cx="38777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0" dirty="0" smtClean="0">
                <a:solidFill>
                  <a:srgbClr val="FFFFFF"/>
                </a:solidFill>
              </a:rPr>
              <a:t>Dipartimento Funzione Pubblica</a:t>
            </a:r>
          </a:p>
          <a:p>
            <a:r>
              <a:rPr lang="it-IT" sz="1600" b="0" dirty="0" smtClean="0">
                <a:solidFill>
                  <a:srgbClr val="FFFFFF"/>
                </a:solidFill>
              </a:rPr>
              <a:t>Ufficio</a:t>
            </a:r>
            <a:r>
              <a:rPr lang="it-IT" sz="1600" b="0" baseline="0" dirty="0" smtClean="0">
                <a:solidFill>
                  <a:srgbClr val="FFFFFF"/>
                </a:solidFill>
              </a:rPr>
              <a:t> per la valutazione della performance</a:t>
            </a:r>
            <a:endParaRPr lang="it-IT" sz="16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03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187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370667"/>
            <a:ext cx="4040188" cy="3755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6197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70667"/>
            <a:ext cx="4041775" cy="37554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290" y="6291539"/>
            <a:ext cx="520701" cy="578556"/>
          </a:xfrm>
          <a:prstGeom prst="rect">
            <a:avLst/>
          </a:prstGeom>
        </p:spPr>
      </p:pic>
      <p:sp>
        <p:nvSpPr>
          <p:cNvPr id="13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5" y="6356350"/>
            <a:ext cx="890094" cy="365125"/>
          </a:xfrm>
          <a:prstGeom prst="rect">
            <a:avLst/>
          </a:prstGeo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1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362095" y="6356350"/>
            <a:ext cx="1762242" cy="3651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it-IT" dirty="0"/>
          </a:p>
        </p:txBody>
      </p:sp>
      <p:sp>
        <p:nvSpPr>
          <p:cNvPr id="15" name="Segnaposto numero diapositiva 18"/>
          <p:cNvSpPr>
            <a:spLocks noGrp="1"/>
          </p:cNvSpPr>
          <p:nvPr>
            <p:ph type="sldNum" sz="quarter" idx="12"/>
          </p:nvPr>
        </p:nvSpPr>
        <p:spPr>
          <a:xfrm>
            <a:off x="8224762" y="6356350"/>
            <a:ext cx="462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5DCB6D3A-33D6-D24E-B616-7CB5C3B0310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CasellaDiTesto 15"/>
          <p:cNvSpPr txBox="1"/>
          <p:nvPr userDrawn="1"/>
        </p:nvSpPr>
        <p:spPr>
          <a:xfrm>
            <a:off x="960361" y="6251049"/>
            <a:ext cx="38777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0" dirty="0" smtClean="0">
                <a:solidFill>
                  <a:srgbClr val="FFFFFF"/>
                </a:solidFill>
              </a:rPr>
              <a:t>Dipartimento Funzione Pubblica</a:t>
            </a:r>
          </a:p>
          <a:p>
            <a:r>
              <a:rPr lang="it-IT" sz="1600" b="0" dirty="0" smtClean="0">
                <a:solidFill>
                  <a:srgbClr val="FFFFFF"/>
                </a:solidFill>
              </a:rPr>
              <a:t>Ufficio</a:t>
            </a:r>
            <a:r>
              <a:rPr lang="it-IT" sz="1600" b="0" baseline="0" dirty="0" smtClean="0">
                <a:solidFill>
                  <a:srgbClr val="FFFFFF"/>
                </a:solidFill>
              </a:rPr>
              <a:t> per la valutazione della performance</a:t>
            </a:r>
            <a:endParaRPr lang="it-IT" sz="16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65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290" y="6291539"/>
            <a:ext cx="520701" cy="578556"/>
          </a:xfrm>
          <a:prstGeom prst="rect">
            <a:avLst/>
          </a:prstGeom>
        </p:spPr>
      </p:pic>
      <p:sp>
        <p:nvSpPr>
          <p:cNvPr id="10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5" y="6356350"/>
            <a:ext cx="890094" cy="365125"/>
          </a:xfrm>
          <a:prstGeom prst="rect">
            <a:avLst/>
          </a:prstGeo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362095" y="6356350"/>
            <a:ext cx="1762242" cy="3651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it-IT" dirty="0"/>
          </a:p>
        </p:txBody>
      </p:sp>
      <p:sp>
        <p:nvSpPr>
          <p:cNvPr id="12" name="Segnaposto numero diapositiva 18"/>
          <p:cNvSpPr>
            <a:spLocks noGrp="1"/>
          </p:cNvSpPr>
          <p:nvPr>
            <p:ph type="sldNum" sz="quarter" idx="4"/>
          </p:nvPr>
        </p:nvSpPr>
        <p:spPr>
          <a:xfrm>
            <a:off x="8224762" y="6356350"/>
            <a:ext cx="462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5DCB6D3A-33D6-D24E-B616-7CB5C3B0310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3" name="CasellaDiTesto 12"/>
          <p:cNvSpPr txBox="1"/>
          <p:nvPr userDrawn="1"/>
        </p:nvSpPr>
        <p:spPr>
          <a:xfrm>
            <a:off x="960361" y="6251049"/>
            <a:ext cx="38777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0" dirty="0" smtClean="0">
                <a:solidFill>
                  <a:srgbClr val="FFFFFF"/>
                </a:solidFill>
              </a:rPr>
              <a:t>Dipartimento Funzione Pubblica</a:t>
            </a:r>
          </a:p>
          <a:p>
            <a:r>
              <a:rPr lang="it-IT" sz="1600" b="0" dirty="0" smtClean="0">
                <a:solidFill>
                  <a:srgbClr val="FFFFFF"/>
                </a:solidFill>
              </a:rPr>
              <a:t>Ufficio</a:t>
            </a:r>
            <a:r>
              <a:rPr lang="it-IT" sz="1600" b="0" baseline="0" dirty="0" smtClean="0">
                <a:solidFill>
                  <a:srgbClr val="FFFFFF"/>
                </a:solidFill>
              </a:rPr>
              <a:t> per la valutazione della performance</a:t>
            </a:r>
            <a:endParaRPr lang="it-IT" sz="16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9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290" y="6291539"/>
            <a:ext cx="520701" cy="578556"/>
          </a:xfrm>
          <a:prstGeom prst="rect">
            <a:avLst/>
          </a:prstGeom>
        </p:spPr>
      </p:pic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5" y="6356350"/>
            <a:ext cx="890094" cy="365125"/>
          </a:xfrm>
          <a:prstGeom prst="rect">
            <a:avLst/>
          </a:prstGeo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362095" y="6356350"/>
            <a:ext cx="1762242" cy="3651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it-IT" dirty="0"/>
          </a:p>
        </p:txBody>
      </p:sp>
      <p:sp>
        <p:nvSpPr>
          <p:cNvPr id="10" name="Segnaposto numero diapositiva 18"/>
          <p:cNvSpPr>
            <a:spLocks noGrp="1"/>
          </p:cNvSpPr>
          <p:nvPr>
            <p:ph type="sldNum" sz="quarter" idx="4"/>
          </p:nvPr>
        </p:nvSpPr>
        <p:spPr>
          <a:xfrm>
            <a:off x="8224762" y="6356350"/>
            <a:ext cx="462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5DCB6D3A-33D6-D24E-B616-7CB5C3B0310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960361" y="6251049"/>
            <a:ext cx="38777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0" dirty="0" smtClean="0">
                <a:solidFill>
                  <a:srgbClr val="FFFFFF"/>
                </a:solidFill>
              </a:rPr>
              <a:t>Dipartimento Funzione Pubblica</a:t>
            </a:r>
          </a:p>
          <a:p>
            <a:r>
              <a:rPr lang="it-IT" sz="1600" b="0" dirty="0" smtClean="0">
                <a:solidFill>
                  <a:srgbClr val="FFFFFF"/>
                </a:solidFill>
              </a:rPr>
              <a:t>Ufficio</a:t>
            </a:r>
            <a:r>
              <a:rPr lang="it-IT" sz="1600" b="0" baseline="0" dirty="0" smtClean="0">
                <a:solidFill>
                  <a:srgbClr val="FFFFFF"/>
                </a:solidFill>
              </a:rPr>
              <a:t> per la valutazione della performance</a:t>
            </a:r>
            <a:endParaRPr lang="it-IT" sz="16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83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1741714"/>
            <a:ext cx="5111750" cy="43844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741714"/>
            <a:ext cx="3008313" cy="43844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290" y="6291539"/>
            <a:ext cx="520701" cy="578556"/>
          </a:xfrm>
          <a:prstGeom prst="rect">
            <a:avLst/>
          </a:prstGeom>
        </p:spPr>
      </p:pic>
      <p:sp>
        <p:nvSpPr>
          <p:cNvPr id="12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5" y="6356350"/>
            <a:ext cx="890094" cy="365125"/>
          </a:xfrm>
          <a:prstGeom prst="rect">
            <a:avLst/>
          </a:prstGeo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13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362095" y="6356350"/>
            <a:ext cx="1762242" cy="3651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it-IT" dirty="0"/>
          </a:p>
        </p:txBody>
      </p:sp>
      <p:sp>
        <p:nvSpPr>
          <p:cNvPr id="14" name="Segnaposto numero diapositiva 18"/>
          <p:cNvSpPr>
            <a:spLocks noGrp="1"/>
          </p:cNvSpPr>
          <p:nvPr>
            <p:ph type="sldNum" sz="quarter" idx="4"/>
          </p:nvPr>
        </p:nvSpPr>
        <p:spPr>
          <a:xfrm>
            <a:off x="8224762" y="6356350"/>
            <a:ext cx="462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5DCB6D3A-33D6-D24E-B616-7CB5C3B0310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CasellaDiTesto 14"/>
          <p:cNvSpPr txBox="1"/>
          <p:nvPr userDrawn="1"/>
        </p:nvSpPr>
        <p:spPr>
          <a:xfrm>
            <a:off x="960361" y="6251049"/>
            <a:ext cx="38777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0" dirty="0" smtClean="0">
                <a:solidFill>
                  <a:srgbClr val="FFFFFF"/>
                </a:solidFill>
              </a:rPr>
              <a:t>Dipartimento Funzione Pubblica</a:t>
            </a:r>
          </a:p>
          <a:p>
            <a:r>
              <a:rPr lang="it-IT" sz="1600" b="0" dirty="0" smtClean="0">
                <a:solidFill>
                  <a:srgbClr val="FFFFFF"/>
                </a:solidFill>
              </a:rPr>
              <a:t>Ufficio</a:t>
            </a:r>
            <a:r>
              <a:rPr lang="it-IT" sz="1600" b="0" baseline="0" dirty="0" smtClean="0">
                <a:solidFill>
                  <a:srgbClr val="FFFFFF"/>
                </a:solidFill>
              </a:rPr>
              <a:t> per la valutazione della performance</a:t>
            </a:r>
            <a:endParaRPr lang="it-IT" sz="16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64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1620761"/>
            <a:ext cx="5486400" cy="310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9" name="Titolo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290" y="6291539"/>
            <a:ext cx="520701" cy="578556"/>
          </a:xfrm>
          <a:prstGeom prst="rect">
            <a:avLst/>
          </a:prstGeom>
        </p:spPr>
      </p:pic>
      <p:sp>
        <p:nvSpPr>
          <p:cNvPr id="13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5" y="6356350"/>
            <a:ext cx="890094" cy="365125"/>
          </a:xfrm>
          <a:prstGeom prst="rect">
            <a:avLst/>
          </a:prstGeo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1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362095" y="6356350"/>
            <a:ext cx="1762242" cy="36512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it-IT" dirty="0"/>
          </a:p>
        </p:txBody>
      </p:sp>
      <p:sp>
        <p:nvSpPr>
          <p:cNvPr id="15" name="Segnaposto numero diapositiva 18"/>
          <p:cNvSpPr>
            <a:spLocks noGrp="1"/>
          </p:cNvSpPr>
          <p:nvPr>
            <p:ph type="sldNum" sz="quarter" idx="4"/>
          </p:nvPr>
        </p:nvSpPr>
        <p:spPr>
          <a:xfrm>
            <a:off x="8224762" y="6356350"/>
            <a:ext cx="462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FFFF"/>
                </a:solidFill>
              </a:defRPr>
            </a:lvl1pPr>
          </a:lstStyle>
          <a:p>
            <a:fld id="{5DCB6D3A-33D6-D24E-B616-7CB5C3B0310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CasellaDiTesto 15"/>
          <p:cNvSpPr txBox="1"/>
          <p:nvPr userDrawn="1"/>
        </p:nvSpPr>
        <p:spPr>
          <a:xfrm>
            <a:off x="960361" y="6251049"/>
            <a:ext cx="38777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0" dirty="0" smtClean="0">
                <a:solidFill>
                  <a:srgbClr val="FFFFFF"/>
                </a:solidFill>
              </a:rPr>
              <a:t>Dipartimento Funzione Pubblica</a:t>
            </a:r>
          </a:p>
          <a:p>
            <a:r>
              <a:rPr lang="it-IT" sz="1600" b="0" dirty="0" smtClean="0">
                <a:solidFill>
                  <a:srgbClr val="FFFFFF"/>
                </a:solidFill>
              </a:rPr>
              <a:t>Ufficio</a:t>
            </a:r>
            <a:r>
              <a:rPr lang="it-IT" sz="1600" b="0" baseline="0" dirty="0" smtClean="0">
                <a:solidFill>
                  <a:srgbClr val="FFFFFF"/>
                </a:solidFill>
              </a:rPr>
              <a:t> per la valutazione della performance</a:t>
            </a:r>
            <a:endParaRPr lang="it-IT" sz="16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86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 userDrawn="1"/>
        </p:nvSpPr>
        <p:spPr>
          <a:xfrm>
            <a:off x="0" y="6247101"/>
            <a:ext cx="9144000" cy="616857"/>
          </a:xfrm>
          <a:prstGeom prst="rect">
            <a:avLst/>
          </a:prstGeom>
          <a:solidFill>
            <a:srgbClr val="1257B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 userDrawn="1"/>
        </p:nvSpPr>
        <p:spPr>
          <a:xfrm>
            <a:off x="0" y="1"/>
            <a:ext cx="9144000" cy="1511904"/>
          </a:xfrm>
          <a:prstGeom prst="rect">
            <a:avLst/>
          </a:prstGeom>
          <a:solidFill>
            <a:srgbClr val="1257B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</a:endParaRPr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2"/>
          </p:nvPr>
        </p:nvSpPr>
        <p:spPr>
          <a:xfrm>
            <a:off x="5677840" y="6356350"/>
            <a:ext cx="9347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4148BA82-2B15-6D4E-9AF1-A523FBAF890E}" type="datetime1">
              <a:rPr lang="it-IT" smtClean="0"/>
              <a:pPr/>
              <a:t>19/01/2017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3"/>
          </p:nvPr>
        </p:nvSpPr>
        <p:spPr>
          <a:xfrm>
            <a:off x="6724952" y="6356350"/>
            <a:ext cx="1157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19" name="Segnaposto numero diapositiva 18"/>
          <p:cNvSpPr>
            <a:spLocks noGrp="1"/>
          </p:cNvSpPr>
          <p:nvPr>
            <p:ph type="sldNum" sz="quarter" idx="4"/>
          </p:nvPr>
        </p:nvSpPr>
        <p:spPr>
          <a:xfrm>
            <a:off x="8007048" y="6356350"/>
            <a:ext cx="679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5DCB6D3A-33D6-D24E-B616-7CB5C3B0310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987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799" y="2008501"/>
            <a:ext cx="7900851" cy="3022419"/>
          </a:xfrm>
        </p:spPr>
        <p:txBody>
          <a:bodyPr>
            <a:normAutofit/>
          </a:bodyPr>
          <a:lstStyle/>
          <a:p>
            <a:r>
              <a:rPr lang="it-IT" sz="5300" dirty="0" smtClean="0"/>
              <a:t>Diagnosi dei Sistemi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700" i="1" dirty="0" smtClean="0"/>
              <a:t>Incontro con gli Organismi Indipendenti di Valutazione</a:t>
            </a:r>
            <a:endParaRPr lang="it-IT" sz="2700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5824" y="5387056"/>
            <a:ext cx="6400800" cy="613953"/>
          </a:xfrm>
        </p:spPr>
        <p:txBody>
          <a:bodyPr>
            <a:normAutofit/>
          </a:bodyPr>
          <a:lstStyle/>
          <a:p>
            <a:r>
              <a:rPr lang="it-IT" sz="2800" dirty="0" smtClean="0"/>
              <a:t>Sala Tarantelli – 19 gennaio 2017</a:t>
            </a:r>
            <a:endParaRPr lang="it-IT" sz="2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2677-7B6D-6B48-883B-78991FAC2D31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371599" y="6356350"/>
            <a:ext cx="7530985" cy="365125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244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Diagnosi Sistemi:</a:t>
            </a:r>
            <a:br>
              <a:rPr lang="it-IT" dirty="0"/>
            </a:br>
            <a:r>
              <a:rPr lang="it-IT" b="0" dirty="0"/>
              <a:t>performance </a:t>
            </a:r>
            <a:r>
              <a:rPr lang="it-IT" b="0" dirty="0" smtClean="0"/>
              <a:t>individuale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7961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it-IT" sz="2800" dirty="0" smtClean="0"/>
              <a:t>Difformità nella declinazione degli obiettivi (</a:t>
            </a:r>
            <a:r>
              <a:rPr lang="it-IT" sz="2800" i="1" dirty="0" err="1" smtClean="0"/>
              <a:t>cascading</a:t>
            </a:r>
            <a:r>
              <a:rPr lang="it-IT" sz="2800" dirty="0" smtClean="0"/>
              <a:t>) ai diversi livelli organizzativi;</a:t>
            </a:r>
          </a:p>
          <a:p>
            <a:endParaRPr lang="it-IT" sz="2800" dirty="0" smtClean="0"/>
          </a:p>
          <a:p>
            <a:r>
              <a:rPr lang="it-IT" sz="2800" dirty="0" smtClean="0"/>
              <a:t>Peso obiettivi vs. comportamenti: </a:t>
            </a:r>
            <a:endParaRPr lang="it-IT" sz="2800" dirty="0"/>
          </a:p>
          <a:p>
            <a:pPr lvl="3"/>
            <a:r>
              <a:rPr lang="it-IT" dirty="0" smtClean="0"/>
              <a:t>mediamente 75% obiettivi - 25% comportamenti;</a:t>
            </a:r>
          </a:p>
          <a:p>
            <a:endParaRPr lang="it-IT" sz="2800" dirty="0"/>
          </a:p>
          <a:p>
            <a:r>
              <a:rPr lang="it-IT" sz="2800" dirty="0" smtClean="0"/>
              <a:t>Dizionari delle competenze poco articolati e scale </a:t>
            </a:r>
            <a:r>
              <a:rPr lang="it-IT" sz="2800" dirty="0" err="1" smtClean="0"/>
              <a:t>dis</a:t>
            </a:r>
            <a:r>
              <a:rPr lang="it-IT" sz="2800" dirty="0" smtClean="0"/>
              <a:t>-omogenee:</a:t>
            </a:r>
            <a:endParaRPr lang="it-IT" sz="2800" dirty="0"/>
          </a:p>
          <a:p>
            <a:pPr lvl="3"/>
            <a:r>
              <a:rPr lang="it-IT" dirty="0" smtClean="0"/>
              <a:t>In 8 casi previste solo 3 competenze per il personale dirigente;</a:t>
            </a:r>
          </a:p>
          <a:p>
            <a:pPr lvl="3"/>
            <a:r>
              <a:rPr lang="it-IT" dirty="0" smtClean="0"/>
              <a:t>A parità di descrittori corrispondono punteggi diversi;</a:t>
            </a:r>
          </a:p>
          <a:p>
            <a:endParaRPr lang="it-IT" dirty="0"/>
          </a:p>
          <a:p>
            <a:r>
              <a:rPr lang="it-IT" sz="2600" dirty="0"/>
              <a:t>R</a:t>
            </a:r>
            <a:r>
              <a:rPr lang="it-IT" sz="2600" dirty="0" smtClean="0"/>
              <a:t>uolo degli OIV:</a:t>
            </a:r>
          </a:p>
          <a:p>
            <a:pPr lvl="3"/>
            <a:r>
              <a:rPr lang="it-IT" dirty="0" smtClean="0"/>
              <a:t>Laddove le criticità vengono segnalate non sono seguite </a:t>
            </a:r>
            <a:br>
              <a:rPr lang="it-IT" dirty="0" smtClean="0"/>
            </a:br>
            <a:r>
              <a:rPr lang="it-IT" dirty="0" smtClean="0"/>
              <a:t>da azioni risolutive;</a:t>
            </a:r>
          </a:p>
          <a:p>
            <a:endParaRPr lang="it-IT" sz="2800" dirty="0" smtClean="0"/>
          </a:p>
          <a:p>
            <a:endParaRPr lang="it-IT" sz="28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0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Diagnosi Sistemi: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b="0" dirty="0"/>
              <a:t>d</a:t>
            </a:r>
            <a:r>
              <a:rPr lang="it-IT" b="0" dirty="0" smtClean="0"/>
              <a:t>ifferenziazione dei giudizi</a:t>
            </a:r>
            <a:endParaRPr lang="it-IT" b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7962"/>
            <a:ext cx="8229600" cy="1112656"/>
          </a:xfrm>
        </p:spPr>
        <p:txBody>
          <a:bodyPr>
            <a:normAutofit fontScale="92500"/>
          </a:bodyPr>
          <a:lstStyle/>
          <a:p>
            <a:r>
              <a:rPr lang="it-IT" sz="2800" dirty="0" smtClean="0"/>
              <a:t>Appiattimento dei giudizi nella fascia alta soprattutto per il personale dirigente (dati disponibili su 9 ministeri)</a:t>
            </a:r>
          </a:p>
          <a:p>
            <a:endParaRPr lang="it-IT" sz="28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10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68" y="2577737"/>
            <a:ext cx="8326871" cy="3648891"/>
          </a:xfrm>
          <a:prstGeom prst="rect">
            <a:avLst/>
          </a:prstGeom>
        </p:spPr>
      </p:pic>
      <p:sp>
        <p:nvSpPr>
          <p:cNvPr id="9" name="Ovale 8"/>
          <p:cNvSpPr/>
          <p:nvPr/>
        </p:nvSpPr>
        <p:spPr>
          <a:xfrm>
            <a:off x="4572000" y="5479979"/>
            <a:ext cx="818606" cy="38959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2549296" y="5498303"/>
            <a:ext cx="818606" cy="38959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6697119" y="5479979"/>
            <a:ext cx="818606" cy="38959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38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Diagnosi Sistemi: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b="0" dirty="0" smtClean="0"/>
              <a:t>validazioni OIV Relazioni 2015</a:t>
            </a:r>
            <a:endParaRPr lang="it-IT" b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11</a:t>
            </a:fld>
            <a:endParaRPr lang="it-IT"/>
          </a:p>
        </p:txBody>
      </p:sp>
      <p:sp>
        <p:nvSpPr>
          <p:cNvPr id="12" name="Segnaposto contenuto 6"/>
          <p:cNvSpPr>
            <a:spLocks noGrp="1"/>
          </p:cNvSpPr>
          <p:nvPr>
            <p:ph idx="1"/>
          </p:nvPr>
        </p:nvSpPr>
        <p:spPr>
          <a:xfrm>
            <a:off x="235132" y="5411467"/>
            <a:ext cx="8656320" cy="714696"/>
          </a:xfrm>
          <a:ln w="28575">
            <a:solidFill>
              <a:srgbClr val="FF0000"/>
            </a:solidFill>
            <a:prstDash val="lgDashDot"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dirty="0" smtClean="0"/>
              <a:t>Mediamente gli OIV impiegano 46 giorni per la validazione ma con una grande variabilità (da 2 a 75 giorni)</a:t>
            </a:r>
            <a:endParaRPr lang="it-IT" sz="2400" dirty="0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0042" y="1611944"/>
            <a:ext cx="6251708" cy="374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0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Diagnosi Sistemi: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4300" b="0" dirty="0" smtClean="0"/>
              <a:t>analisi estesa (70 </a:t>
            </a:r>
            <a:r>
              <a:rPr lang="it-IT" sz="4300" b="0" dirty="0" err="1" smtClean="0"/>
              <a:t>amm</a:t>
            </a:r>
            <a:r>
              <a:rPr lang="it-IT" sz="4300" b="0" dirty="0" smtClean="0"/>
              <a:t>.) validazioni OIV</a:t>
            </a:r>
            <a:endParaRPr lang="it-IT" sz="4300" b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12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305602" y="1688097"/>
            <a:ext cx="8532796" cy="43276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it-IT" sz="3200" dirty="0" smtClean="0"/>
              <a:t>Non sempre sono rispettate le indicazioni </a:t>
            </a:r>
            <a:r>
              <a:rPr lang="it-IT" sz="3200" dirty="0"/>
              <a:t>relative alla sintesi delle </a:t>
            </a:r>
            <a:r>
              <a:rPr lang="it-IT" sz="3200" b="1" dirty="0"/>
              <a:t>carte di lavoro</a:t>
            </a:r>
            <a:r>
              <a:rPr lang="it-IT" sz="3200" dirty="0"/>
              <a:t>;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it-IT" sz="3200" dirty="0" smtClean="0"/>
              <a:t>la </a:t>
            </a:r>
            <a:r>
              <a:rPr lang="it-IT" sz="3200" dirty="0"/>
              <a:t>totalità delle Relazioni risultano validate e più della metà senza indicazione di alcuna </a:t>
            </a:r>
            <a:r>
              <a:rPr lang="it-IT" sz="3200" b="1" dirty="0"/>
              <a:t>criticità</a:t>
            </a:r>
            <a:r>
              <a:rPr lang="it-IT" sz="3200" dirty="0"/>
              <a:t>;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it-IT" sz="3200" dirty="0" smtClean="0"/>
              <a:t>è </a:t>
            </a:r>
            <a:r>
              <a:rPr lang="it-IT" sz="3200" dirty="0"/>
              <a:t>presente una </a:t>
            </a:r>
            <a:r>
              <a:rPr lang="it-IT" sz="3200" b="1" dirty="0"/>
              <a:t>difformità nei criteri di validazione</a:t>
            </a:r>
            <a:r>
              <a:rPr lang="it-IT" sz="3200" dirty="0"/>
              <a:t> delle singole sezioni e nel </a:t>
            </a:r>
            <a:r>
              <a:rPr lang="it-IT" sz="3200" dirty="0" smtClean="0"/>
              <a:t>“metro </a:t>
            </a:r>
            <a:r>
              <a:rPr lang="it-IT" sz="3200" dirty="0"/>
              <a:t>di </a:t>
            </a:r>
            <a:r>
              <a:rPr lang="it-IT" sz="3200" dirty="0" smtClean="0"/>
              <a:t>giudizio» applicato </a:t>
            </a:r>
            <a:r>
              <a:rPr lang="it-IT" sz="3200" dirty="0"/>
              <a:t>da parte dei diversi OIV.</a:t>
            </a:r>
          </a:p>
        </p:txBody>
      </p:sp>
    </p:spTree>
    <p:extLst>
      <p:ext uri="{BB962C8B-B14F-4D97-AF65-F5344CB8AC3E}">
        <p14:creationId xmlns:p14="http://schemas.microsoft.com/office/powerpoint/2010/main" val="31525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raccomandazioni</a:t>
            </a:r>
            <a:endParaRPr lang="it-IT" sz="4300" b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77201"/>
            <a:ext cx="8229600" cy="4377088"/>
          </a:xfrm>
        </p:spPr>
        <p:txBody>
          <a:bodyPr>
            <a:normAutofit lnSpcReduction="10000"/>
          </a:bodyPr>
          <a:lstStyle/>
          <a:p>
            <a:r>
              <a:rPr lang="it-IT" b="1" dirty="0" smtClean="0"/>
              <a:t>Garantire una maggiore </a:t>
            </a:r>
            <a:r>
              <a:rPr lang="it-IT" b="1" dirty="0" err="1" smtClean="0"/>
              <a:t>compliance</a:t>
            </a:r>
            <a:r>
              <a:rPr lang="it-IT" dirty="0" smtClean="0"/>
              <a:t>: rispetto  della tempistica e aggiornamento dei sistemi;</a:t>
            </a:r>
          </a:p>
          <a:p>
            <a:r>
              <a:rPr lang="it-IT" b="1" dirty="0" smtClean="0"/>
              <a:t>Non solo documenti ma strumenti gestionali</a:t>
            </a:r>
            <a:r>
              <a:rPr lang="it-IT" dirty="0" smtClean="0"/>
              <a:t>:</a:t>
            </a:r>
            <a:r>
              <a:rPr lang="it-IT" b="1" dirty="0" smtClean="0"/>
              <a:t> </a:t>
            </a:r>
            <a:r>
              <a:rPr lang="it-IT" dirty="0" smtClean="0"/>
              <a:t> incidere in modo sostanziale sui processi;</a:t>
            </a:r>
          </a:p>
          <a:p>
            <a:r>
              <a:rPr lang="it-IT" b="1" dirty="0" smtClean="0"/>
              <a:t>Integrazione con </a:t>
            </a:r>
            <a:r>
              <a:rPr lang="it-IT" b="1" dirty="0"/>
              <a:t>il controllo di </a:t>
            </a:r>
            <a:r>
              <a:rPr lang="it-IT" b="1" dirty="0" smtClean="0"/>
              <a:t>gestione e il ciclo di bilancio:</a:t>
            </a:r>
            <a:r>
              <a:rPr lang="it-IT" dirty="0" smtClean="0"/>
              <a:t> garantire il coordinamento di soggetti, attività e sistemi informativi</a:t>
            </a:r>
            <a:endParaRPr lang="it-IT" b="1" dirty="0" smtClean="0"/>
          </a:p>
          <a:p>
            <a:r>
              <a:rPr lang="it-IT" b="1" dirty="0" smtClean="0"/>
              <a:t>Utilizzo di indicatori </a:t>
            </a:r>
            <a:r>
              <a:rPr lang="it-IT" b="1" dirty="0"/>
              <a:t>di </a:t>
            </a:r>
            <a:r>
              <a:rPr lang="it-IT" b="1" dirty="0" smtClean="0"/>
              <a:t>impatto: </a:t>
            </a:r>
            <a:r>
              <a:rPr lang="it-IT" dirty="0" smtClean="0"/>
              <a:t>partire da quelli già misurabili</a:t>
            </a:r>
          </a:p>
          <a:p>
            <a:pPr marL="0" indent="0">
              <a:buNone/>
            </a:pPr>
            <a:endParaRPr lang="it-IT" b="1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2768" y="6356350"/>
            <a:ext cx="975856" cy="365125"/>
          </a:xfr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894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Alcune raccomandazioni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9075"/>
            <a:ext cx="8229600" cy="4434841"/>
          </a:xfrm>
        </p:spPr>
        <p:txBody>
          <a:bodyPr>
            <a:normAutofit fontScale="92500"/>
          </a:bodyPr>
          <a:lstStyle/>
          <a:p>
            <a:r>
              <a:rPr lang="it-IT" b="1" dirty="0" smtClean="0"/>
              <a:t>Non solo Relazioni ma Azioni: </a:t>
            </a:r>
            <a:r>
              <a:rPr lang="it-IT" dirty="0" smtClean="0"/>
              <a:t>presidiare il funzionamento del Sistema in maniera tempestiva in corso d’anno</a:t>
            </a:r>
          </a:p>
          <a:p>
            <a:r>
              <a:rPr lang="it-IT" b="1" dirty="0" smtClean="0"/>
              <a:t>Ruolo propulsivo:</a:t>
            </a:r>
            <a:r>
              <a:rPr lang="it-IT" dirty="0" smtClean="0"/>
              <a:t> iniziative volte al miglioramento, anche in termini di confronto tra amministrazioni (Portale performance e forum)</a:t>
            </a:r>
          </a:p>
          <a:p>
            <a:r>
              <a:rPr lang="it-IT" b="1" dirty="0" smtClean="0"/>
              <a:t>Confronto tra OIV:</a:t>
            </a:r>
            <a:r>
              <a:rPr lang="it-IT" dirty="0" smtClean="0"/>
              <a:t> superamento delle difformità (es. validazione Relazione performance) e legittimazione della ‘’community’’</a:t>
            </a:r>
            <a:endParaRPr lang="it-IT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2767" y="6356350"/>
            <a:ext cx="1004732" cy="365125"/>
          </a:xfr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44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ccia in giù 24"/>
          <p:cNvSpPr/>
          <p:nvPr/>
        </p:nvSpPr>
        <p:spPr>
          <a:xfrm>
            <a:off x="7579145" y="2158846"/>
            <a:ext cx="742544" cy="3502958"/>
          </a:xfrm>
          <a:prstGeom prst="downArrow">
            <a:avLst/>
          </a:prstGeom>
          <a:gradFill>
            <a:gsLst>
              <a:gs pos="5000">
                <a:schemeClr val="bg1"/>
              </a:gs>
              <a:gs pos="53000">
                <a:schemeClr val="accent1">
                  <a:tint val="100000"/>
                  <a:shade val="100000"/>
                  <a:satMod val="130000"/>
                </a:schemeClr>
              </a:gs>
              <a:gs pos="89000">
                <a:schemeClr val="bg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Ciclo pluriennale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Principi generali </a:t>
            </a:r>
            <a:endParaRPr lang="it-IT" b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146766" y="6356350"/>
            <a:ext cx="1065233" cy="365125"/>
          </a:xfrm>
        </p:spPr>
        <p:txBody>
          <a:bodyPr/>
          <a:lstStyle/>
          <a:p>
            <a:fld id="{3E892522-55E6-464F-A7B6-D39155AA4DB8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pPr/>
              <a:t>15</a:t>
            </a:fld>
            <a:endParaRPr lang="it-IT"/>
          </a:p>
        </p:txBody>
      </p:sp>
      <p:graphicFrame>
        <p:nvGraphicFramePr>
          <p:cNvPr id="12" name="Diagramma 11"/>
          <p:cNvGraphicFramePr/>
          <p:nvPr>
            <p:extLst>
              <p:ext uri="{D42A27DB-BD31-4B8C-83A1-F6EECF244321}">
                <p14:modId xmlns:p14="http://schemas.microsoft.com/office/powerpoint/2010/main" val="1591926949"/>
              </p:ext>
            </p:extLst>
          </p:nvPr>
        </p:nvGraphicFramePr>
        <p:xfrm>
          <a:off x="2235785" y="1783715"/>
          <a:ext cx="509131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2638420" y="2248119"/>
            <a:ext cx="4423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/>
              <a:t>Outcome</a:t>
            </a:r>
            <a:r>
              <a:rPr lang="it-IT" dirty="0" smtClean="0"/>
              <a:t>: indicatori legati alle policy stabili nel medio-lungo periodo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148702" y="3353991"/>
            <a:ext cx="50945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Organizzazione</a:t>
            </a:r>
            <a:r>
              <a:rPr lang="it-IT" dirty="0" smtClean="0"/>
              <a:t>: evidenziare il contributo al raggiungimento delle policy, anche con un set di obiettivi ed indicatori trasversali alle amministrazioni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2148702" y="4850958"/>
            <a:ext cx="5094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Livello </a:t>
            </a:r>
            <a:r>
              <a:rPr lang="it-IT" b="1" dirty="0"/>
              <a:t>o</a:t>
            </a:r>
            <a:r>
              <a:rPr lang="it-IT" b="1" dirty="0" smtClean="0"/>
              <a:t>perativo</a:t>
            </a:r>
            <a:r>
              <a:rPr lang="it-IT" dirty="0" smtClean="0"/>
              <a:t>: contributo alla performance delle strutture dell’amministrazione e degli individui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7127457" y="2170331"/>
            <a:ext cx="1645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Marzo-Aprile anno t-1</a:t>
            </a:r>
            <a:endParaRPr lang="it-IT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7447758" y="5281691"/>
            <a:ext cx="1062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Gennaio anno t</a:t>
            </a:r>
            <a:endParaRPr lang="it-IT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Freccia bidirezionale verticale 19"/>
          <p:cNvSpPr/>
          <p:nvPr/>
        </p:nvSpPr>
        <p:spPr>
          <a:xfrm>
            <a:off x="1373639" y="3612095"/>
            <a:ext cx="775063" cy="2249533"/>
          </a:xfrm>
          <a:prstGeom prst="upDownArrow">
            <a:avLst/>
          </a:prstGeom>
          <a:gradFill>
            <a:gsLst>
              <a:gs pos="50000">
                <a:schemeClr val="accent1">
                  <a:tint val="100000"/>
                  <a:shade val="100000"/>
                  <a:satMod val="130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Controllo gestione</a:t>
            </a:r>
            <a:endParaRPr lang="it-IT" dirty="0"/>
          </a:p>
        </p:txBody>
      </p:sp>
      <p:sp>
        <p:nvSpPr>
          <p:cNvPr id="21" name="Freccia bidirezionale verticale 20"/>
          <p:cNvSpPr/>
          <p:nvPr/>
        </p:nvSpPr>
        <p:spPr>
          <a:xfrm>
            <a:off x="530600" y="2248119"/>
            <a:ext cx="775063" cy="3599596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Programmazione finanziaria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326122" y="1608439"/>
            <a:ext cx="1645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INTEGRAZIONE</a:t>
            </a:r>
            <a:endParaRPr lang="it-IT" b="1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7127456" y="1608742"/>
            <a:ext cx="1645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TEMPISTICA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05825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Sommario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85254"/>
            <a:ext cx="8229600" cy="4358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Diagnosi dei Sistemi</a:t>
            </a:r>
            <a:r>
              <a:rPr lang="it-IT" dirty="0" smtClean="0"/>
              <a:t>: comprendere lo ‘’stato </a:t>
            </a:r>
            <a:r>
              <a:rPr lang="it-IT" dirty="0" err="1" smtClean="0"/>
              <a:t>dell’arte’</a:t>
            </a:r>
            <a:r>
              <a:rPr lang="it-IT" dirty="0" smtClean="0"/>
              <a:t>’  valorizzando il patrimonio informativo esistente:</a:t>
            </a:r>
          </a:p>
          <a:p>
            <a:r>
              <a:rPr lang="it-IT" dirty="0" smtClean="0"/>
              <a:t>Grado di adempimento</a:t>
            </a:r>
          </a:p>
          <a:p>
            <a:r>
              <a:rPr lang="it-IT" dirty="0" smtClean="0"/>
              <a:t>Performance organizzativa</a:t>
            </a:r>
          </a:p>
          <a:p>
            <a:r>
              <a:rPr lang="it-IT" dirty="0" smtClean="0"/>
              <a:t>Performance individuale</a:t>
            </a:r>
          </a:p>
          <a:p>
            <a:r>
              <a:rPr lang="it-IT" dirty="0" smtClean="0"/>
              <a:t>Raccomandazioni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pPr lvl="1"/>
            <a:endParaRPr lang="it-IT" dirty="0" smtClean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49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Diagnosi </a:t>
            </a:r>
            <a:r>
              <a:rPr lang="it-IT" dirty="0" smtClean="0"/>
              <a:t>Sistemi: </a:t>
            </a:r>
            <a:br>
              <a:rPr lang="it-IT" dirty="0" smtClean="0"/>
            </a:br>
            <a:r>
              <a:rPr lang="it-IT" b="0" dirty="0" smtClean="0"/>
              <a:t>fonti e strumenti </a:t>
            </a:r>
            <a:endParaRPr lang="it-IT" b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L’analisi si basa su 13 </a:t>
            </a:r>
            <a:r>
              <a:rPr lang="it-IT" dirty="0" smtClean="0"/>
              <a:t>Ministeri(*), </a:t>
            </a:r>
            <a:r>
              <a:rPr lang="it-IT" dirty="0" smtClean="0"/>
              <a:t>Inps e Istat;</a:t>
            </a:r>
          </a:p>
          <a:p>
            <a:r>
              <a:rPr lang="it-IT" dirty="0" smtClean="0"/>
              <a:t>Le evidenze sono tratte da:</a:t>
            </a:r>
          </a:p>
          <a:p>
            <a:pPr lvl="2"/>
            <a:r>
              <a:rPr lang="it-IT" dirty="0" smtClean="0"/>
              <a:t>documenti pubblicati;</a:t>
            </a:r>
          </a:p>
          <a:p>
            <a:pPr lvl="2"/>
            <a:r>
              <a:rPr lang="it-IT" dirty="0"/>
              <a:t>d</a:t>
            </a:r>
            <a:r>
              <a:rPr lang="it-IT" dirty="0" smtClean="0"/>
              <a:t>ati e questionari presenti sul portale della performance;</a:t>
            </a:r>
          </a:p>
          <a:p>
            <a:pPr lvl="2"/>
            <a:r>
              <a:rPr lang="it-IT" dirty="0" smtClean="0"/>
              <a:t>Note Integrative;</a:t>
            </a:r>
          </a:p>
          <a:p>
            <a:r>
              <a:rPr lang="it-IT" dirty="0" smtClean="0"/>
              <a:t>I soggetti interessati sono sia le amministrazioni che gli OIV;</a:t>
            </a:r>
          </a:p>
          <a:p>
            <a:r>
              <a:rPr lang="it-IT" dirty="0" smtClean="0"/>
              <a:t>L’analisi è aggiornata a novembre 2016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sz="1100" smtClean="0"/>
          </a:p>
          <a:p>
            <a:pPr marL="0" indent="0">
              <a:buNone/>
            </a:pPr>
            <a:endParaRPr lang="it-IT" sz="1100" dirty="0"/>
          </a:p>
          <a:p>
            <a:pPr marL="0" indent="0">
              <a:buNone/>
            </a:pPr>
            <a:r>
              <a:rPr lang="it-IT" sz="1100" dirty="0" smtClean="0"/>
              <a:t>(*) Per </a:t>
            </a:r>
            <a:r>
              <a:rPr lang="it-IT" sz="1100" dirty="0"/>
              <a:t>il Ministero dell’economia </a:t>
            </a:r>
            <a:r>
              <a:rPr lang="it-IT" sz="1100" dirty="0" smtClean="0"/>
              <a:t>e </a:t>
            </a:r>
            <a:r>
              <a:rPr lang="it-IT" sz="1100" dirty="0"/>
              <a:t>delle finanze, i limiti e le modalità di </a:t>
            </a:r>
            <a:r>
              <a:rPr lang="it-IT" sz="1100" dirty="0" smtClean="0"/>
              <a:t>applicazione </a:t>
            </a:r>
            <a:r>
              <a:rPr lang="it-IT" sz="1100" dirty="0"/>
              <a:t>sono state </a:t>
            </a:r>
            <a:r>
              <a:rPr lang="it-IT" sz="1100" dirty="0" smtClean="0"/>
              <a:t> determinate </a:t>
            </a:r>
            <a:r>
              <a:rPr lang="it-IT" sz="1100" dirty="0"/>
              <a:t>con </a:t>
            </a:r>
            <a:r>
              <a:rPr lang="it-IT" sz="1100" dirty="0" smtClean="0"/>
              <a:t>DPCM </a:t>
            </a:r>
            <a:r>
              <a:rPr lang="it-IT" sz="1100" dirty="0"/>
              <a:t>15 giugno 2016, n. </a:t>
            </a:r>
            <a:r>
              <a:rPr lang="it-IT" sz="1100" dirty="0" smtClean="0"/>
              <a:t>158.</a:t>
            </a:r>
            <a:endParaRPr lang="it-IT" sz="11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50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Diagnosi Sistemi: </a:t>
            </a:r>
            <a:br>
              <a:rPr lang="it-IT" dirty="0" smtClean="0"/>
            </a:br>
            <a:r>
              <a:rPr lang="it-IT" b="0" dirty="0" err="1" smtClean="0"/>
              <a:t>compliance</a:t>
            </a:r>
            <a:endParaRPr lang="it-IT" b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7961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it-IT" sz="2800" dirty="0" smtClean="0"/>
              <a:t>I sistemi risultano parzialmente o poco aggiornati:</a:t>
            </a:r>
          </a:p>
          <a:p>
            <a:pPr lvl="3"/>
            <a:r>
              <a:rPr lang="it-IT" dirty="0" smtClean="0"/>
              <a:t>7 su 15 sono stati adottati nel biennio 2010 - 2011 e non sono stati aggiornati anche a seguito di rilevanti modifiche organizzative (es.: MISE);</a:t>
            </a:r>
          </a:p>
          <a:p>
            <a:pPr lvl="3"/>
            <a:r>
              <a:rPr lang="it-IT" dirty="0"/>
              <a:t>s</a:t>
            </a:r>
            <a:r>
              <a:rPr lang="it-IT" dirty="0" smtClean="0"/>
              <a:t>pesso sono «rimasti sulla carta».</a:t>
            </a:r>
          </a:p>
          <a:p>
            <a:r>
              <a:rPr lang="it-IT" sz="2800" dirty="0" smtClean="0"/>
              <a:t>I piani della performance sono adottati in ritardo:</a:t>
            </a:r>
          </a:p>
          <a:p>
            <a:pPr lvl="3"/>
            <a:r>
              <a:rPr lang="it-IT" dirty="0"/>
              <a:t>s</a:t>
            </a:r>
            <a:r>
              <a:rPr lang="it-IT" dirty="0" smtClean="0"/>
              <a:t>ono approvati mediamente a metà anno;</a:t>
            </a:r>
          </a:p>
          <a:p>
            <a:pPr lvl="3"/>
            <a:r>
              <a:rPr lang="it-IT" dirty="0"/>
              <a:t>n</a:t>
            </a:r>
            <a:r>
              <a:rPr lang="it-IT" dirty="0" smtClean="0"/>
              <a:t>el 2016 solo due ministeri hanno rispettato i tempi.</a:t>
            </a:r>
          </a:p>
          <a:p>
            <a:r>
              <a:rPr lang="it-IT" sz="2800" dirty="0" smtClean="0"/>
              <a:t>Le relazioni sulla </a:t>
            </a:r>
            <a:r>
              <a:rPr lang="it-IT" sz="2800" dirty="0"/>
              <a:t>performance sono </a:t>
            </a:r>
            <a:r>
              <a:rPr lang="it-IT" sz="2800" dirty="0" smtClean="0"/>
              <a:t>adottate </a:t>
            </a:r>
            <a:r>
              <a:rPr lang="it-IT" sz="2800" dirty="0"/>
              <a:t>in ritardo:</a:t>
            </a:r>
          </a:p>
          <a:p>
            <a:pPr lvl="3"/>
            <a:r>
              <a:rPr lang="it-IT" dirty="0" smtClean="0"/>
              <a:t>sono approvate, mediamente, a settembre;</a:t>
            </a:r>
          </a:p>
          <a:p>
            <a:pPr lvl="3"/>
            <a:r>
              <a:rPr lang="it-IT" dirty="0" smtClean="0"/>
              <a:t>sempre validate dagli OIV con scarsi rilievi e con criteri difformi;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781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Diagnosi Sistemi:</a:t>
            </a:r>
            <a:br>
              <a:rPr lang="it-IT" dirty="0" smtClean="0"/>
            </a:br>
            <a:r>
              <a:rPr lang="it-IT" b="0" dirty="0"/>
              <a:t>d</a:t>
            </a:r>
            <a:r>
              <a:rPr lang="it-IT" b="0" dirty="0" smtClean="0"/>
              <a:t>ate di approvazione Piani 2016</a:t>
            </a:r>
            <a:endParaRPr lang="it-IT" b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4</a:t>
            </a:fld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35132" y="5411467"/>
            <a:ext cx="8656320" cy="714696"/>
          </a:xfrm>
          <a:ln w="28575">
            <a:solidFill>
              <a:srgbClr val="FF0000"/>
            </a:solidFill>
            <a:prstDash val="lgDashDot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Rispetto alla scadenza del 31/01 la data media di adozione è il 30/06</a:t>
            </a:r>
            <a:endParaRPr lang="it-IT" sz="2400" dirty="0"/>
          </a:p>
        </p:txBody>
      </p:sp>
      <p:pic>
        <p:nvPicPr>
          <p:cNvPr id="8" name="Immagin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298" y="1581602"/>
            <a:ext cx="6467748" cy="36659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331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Diagnosi Sistemi:</a:t>
            </a:r>
            <a:br>
              <a:rPr lang="it-IT" dirty="0" smtClean="0"/>
            </a:br>
            <a:r>
              <a:rPr lang="it-IT" b="0" dirty="0"/>
              <a:t>d</a:t>
            </a:r>
            <a:r>
              <a:rPr lang="it-IT" b="0" dirty="0" smtClean="0"/>
              <a:t>ate di approvazione Relazioni 2015</a:t>
            </a:r>
            <a:endParaRPr lang="it-IT" b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5</a:t>
            </a:fld>
            <a:endParaRPr lang="it-IT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35132" y="5411467"/>
            <a:ext cx="8656320" cy="714696"/>
          </a:xfrm>
          <a:ln w="28575">
            <a:solidFill>
              <a:srgbClr val="FF0000"/>
            </a:solidFill>
            <a:prstDash val="lgDashDot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Rispetto alla scadenza del 30/06 la data media di adozione è il 15/09</a:t>
            </a:r>
            <a:endParaRPr lang="it-IT" sz="2400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249" y="1583102"/>
            <a:ext cx="6299835" cy="377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97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Diagnosi Sistemi:</a:t>
            </a:r>
            <a:br>
              <a:rPr lang="it-IT" dirty="0" smtClean="0"/>
            </a:br>
            <a:r>
              <a:rPr lang="it-IT" b="0" dirty="0"/>
              <a:t>p</a:t>
            </a:r>
            <a:r>
              <a:rPr lang="it-IT" b="0" dirty="0" smtClean="0"/>
              <a:t>erformance </a:t>
            </a:r>
            <a:r>
              <a:rPr lang="it-IT" b="0" dirty="0"/>
              <a:t>o</a:t>
            </a:r>
            <a:r>
              <a:rPr lang="it-IT" b="0" dirty="0" smtClean="0"/>
              <a:t>rganizzativa</a:t>
            </a:r>
            <a:endParaRPr lang="it-IT" b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796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I modelli previsti nei sistemi raramente sono sviluppati nei piani;</a:t>
            </a:r>
          </a:p>
          <a:p>
            <a:endParaRPr lang="it-IT" sz="2800" dirty="0" smtClean="0"/>
          </a:p>
          <a:p>
            <a:r>
              <a:rPr lang="it-IT" sz="2800" dirty="0" smtClean="0"/>
              <a:t>L’integrazione con i sistemi di controllo di gestione, ove presenti, è scarsa (solo 3 casi di integrazione);</a:t>
            </a:r>
          </a:p>
          <a:p>
            <a:endParaRPr lang="it-IT" sz="2800" dirty="0" smtClean="0"/>
          </a:p>
          <a:p>
            <a:r>
              <a:rPr lang="it-IT" sz="2800" dirty="0" smtClean="0"/>
              <a:t>Prevalenza di indicatori «operativi» e solo 4% di indicatori di </a:t>
            </a:r>
            <a:r>
              <a:rPr lang="it-IT" sz="2800" dirty="0" err="1"/>
              <a:t>o</a:t>
            </a:r>
            <a:r>
              <a:rPr lang="it-IT" sz="2800" dirty="0" err="1" smtClean="0"/>
              <a:t>utcome</a:t>
            </a:r>
            <a:r>
              <a:rPr lang="it-IT" sz="2800" dirty="0" smtClean="0"/>
              <a:t>;</a:t>
            </a:r>
          </a:p>
          <a:p>
            <a:pPr marL="0" indent="0">
              <a:buNone/>
            </a:pPr>
            <a:endParaRPr lang="it-IT" sz="2800" dirty="0"/>
          </a:p>
          <a:p>
            <a:r>
              <a:rPr lang="it-IT" sz="2800" dirty="0" smtClean="0"/>
              <a:t>Performance organizzativa come</a:t>
            </a:r>
            <a:br>
              <a:rPr lang="it-IT" sz="2800" dirty="0" smtClean="0"/>
            </a:br>
            <a:r>
              <a:rPr lang="it-IT" sz="2800" dirty="0" smtClean="0"/>
              <a:t>«somma delle performance individuali».</a:t>
            </a:r>
            <a:endParaRPr lang="it-IT" sz="2800" dirty="0"/>
          </a:p>
          <a:p>
            <a:endParaRPr lang="it-IT" sz="28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3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Diagnosi Sistemi:</a:t>
            </a:r>
            <a:br>
              <a:rPr lang="it-IT" dirty="0" smtClean="0"/>
            </a:br>
            <a:r>
              <a:rPr lang="it-IT" sz="4200" b="0" dirty="0" smtClean="0"/>
              <a:t>risposte sulla significatività indicatori</a:t>
            </a:r>
            <a:endParaRPr lang="it-IT" sz="4200" b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6868" y="5515015"/>
            <a:ext cx="8229600" cy="6598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800" dirty="0" smtClean="0"/>
          </a:p>
          <a:p>
            <a:endParaRPr lang="it-IT" sz="28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7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3621" y="1708979"/>
            <a:ext cx="6156757" cy="3933267"/>
          </a:xfrm>
          <a:prstGeom prst="rect">
            <a:avLst/>
          </a:prstGeom>
        </p:spPr>
      </p:pic>
      <p:sp>
        <p:nvSpPr>
          <p:cNvPr id="9" name="Ovale 8"/>
          <p:cNvSpPr/>
          <p:nvPr/>
        </p:nvSpPr>
        <p:spPr>
          <a:xfrm>
            <a:off x="3997234" y="4990011"/>
            <a:ext cx="1489166" cy="52500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20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Diagnosi Sistemi:</a:t>
            </a:r>
            <a:br>
              <a:rPr lang="it-IT" dirty="0"/>
            </a:br>
            <a:r>
              <a:rPr lang="it-IT" b="0" dirty="0"/>
              <a:t>a</a:t>
            </a:r>
            <a:r>
              <a:rPr lang="it-IT" b="0" dirty="0" smtClean="0"/>
              <a:t>nalisi indicatori Nota Integrativa 2016</a:t>
            </a:r>
            <a:endParaRPr lang="it-IT" b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0341" y="5046163"/>
            <a:ext cx="8229600" cy="6598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800" dirty="0" smtClean="0"/>
          </a:p>
          <a:p>
            <a:endParaRPr lang="it-IT" sz="28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21904" y="6356350"/>
            <a:ext cx="939765" cy="365125"/>
          </a:xfrm>
        </p:spPr>
        <p:txBody>
          <a:bodyPr/>
          <a:lstStyle/>
          <a:p>
            <a:fld id="{F2877FCA-BFAC-F540-B890-CC14A341C6F4}" type="datetime1">
              <a:rPr lang="it-IT" smtClean="0"/>
              <a:t>19/01/2017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CB6D3A-33D6-D24E-B616-7CB5C3B03105}" type="slidenum">
              <a:rPr lang="it-IT" smtClean="0"/>
              <a:t>8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18" y="1846217"/>
            <a:ext cx="8410523" cy="3213463"/>
          </a:xfrm>
          <a:prstGeom prst="rect">
            <a:avLst/>
          </a:prstGeom>
        </p:spPr>
      </p:pic>
      <p:sp>
        <p:nvSpPr>
          <p:cNvPr id="9" name="Ovale 8"/>
          <p:cNvSpPr/>
          <p:nvPr/>
        </p:nvSpPr>
        <p:spPr>
          <a:xfrm>
            <a:off x="6833913" y="2344893"/>
            <a:ext cx="818606" cy="38959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62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774</Words>
  <Application>Microsoft Office PowerPoint</Application>
  <PresentationFormat>Presentazione su schermo (4:3)</PresentationFormat>
  <Paragraphs>139</Paragraphs>
  <Slides>16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di Office</vt:lpstr>
      <vt:lpstr>Diagnosi dei Sistemi Incontro con gli Organismi Indipendenti di Valutazione</vt:lpstr>
      <vt:lpstr>Sommario</vt:lpstr>
      <vt:lpstr>Diagnosi Sistemi:  fonti e strumenti </vt:lpstr>
      <vt:lpstr>Diagnosi Sistemi:  compliance</vt:lpstr>
      <vt:lpstr>Diagnosi Sistemi: date di approvazione Piani 2016</vt:lpstr>
      <vt:lpstr>Diagnosi Sistemi: date di approvazione Relazioni 2015</vt:lpstr>
      <vt:lpstr>Diagnosi Sistemi: performance organizzativa</vt:lpstr>
      <vt:lpstr>Diagnosi Sistemi: risposte sulla significatività indicatori</vt:lpstr>
      <vt:lpstr>Diagnosi Sistemi: analisi indicatori Nota Integrativa 2016</vt:lpstr>
      <vt:lpstr>Diagnosi Sistemi: performance individuale</vt:lpstr>
      <vt:lpstr>Diagnosi Sistemi:  differenziazione dei giudizi</vt:lpstr>
      <vt:lpstr>Diagnosi Sistemi:  validazioni OIV Relazioni 2015</vt:lpstr>
      <vt:lpstr>Diagnosi Sistemi:  analisi estesa (70 amm.) validazioni OIV</vt:lpstr>
      <vt:lpstr>Alcune raccomandazioni</vt:lpstr>
      <vt:lpstr>Alcune raccomandazioni</vt:lpstr>
      <vt:lpstr>Principi generali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Pierpaolo</dc:creator>
  <cp:lastModifiedBy>Pierpaolo Correggioli</cp:lastModifiedBy>
  <cp:revision>122</cp:revision>
  <dcterms:created xsi:type="dcterms:W3CDTF">2016-06-23T08:12:25Z</dcterms:created>
  <dcterms:modified xsi:type="dcterms:W3CDTF">2017-01-19T16:05:24Z</dcterms:modified>
</cp:coreProperties>
</file>