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373" r:id="rId6"/>
    <p:sldId id="404" r:id="rId7"/>
    <p:sldId id="375" r:id="rId8"/>
    <p:sldId id="420" r:id="rId9"/>
    <p:sldId id="374" r:id="rId10"/>
    <p:sldId id="405" r:id="rId11"/>
    <p:sldId id="364" r:id="rId12"/>
    <p:sldId id="423" r:id="rId13"/>
    <p:sldId id="416" r:id="rId14"/>
    <p:sldId id="424" r:id="rId15"/>
    <p:sldId id="421" r:id="rId16"/>
    <p:sldId id="418" r:id="rId17"/>
    <p:sldId id="419" r:id="rId18"/>
    <p:sldId id="414" r:id="rId19"/>
    <p:sldId id="422" r:id="rId20"/>
    <p:sldId id="407" r:id="rId21"/>
    <p:sldId id="369" r:id="rId22"/>
    <p:sldId id="408" r:id="rId23"/>
  </p:sldIdLst>
  <p:sldSz cx="9144000" cy="6858000" type="screen4x3"/>
  <p:notesSz cx="6797675" cy="9926638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Cellesi" initials="LC" lastIdx="8" clrIdx="0">
    <p:extLst>
      <p:ext uri="{19B8F6BF-5375-455C-9EA6-DF929625EA0E}">
        <p15:presenceInfo xmlns:p15="http://schemas.microsoft.com/office/powerpoint/2012/main" userId="S-1-5-21-719280492-1256093929-911163043-55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FF"/>
    <a:srgbClr val="CCECFF"/>
    <a:srgbClr val="0066CC"/>
    <a:srgbClr val="00FFCC"/>
    <a:srgbClr val="0033CC"/>
    <a:srgbClr val="341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 autoAdjust="0"/>
    <p:restoredTop sz="93085"/>
  </p:normalViewPr>
  <p:slideViewPr>
    <p:cSldViewPr>
      <p:cViewPr>
        <p:scale>
          <a:sx n="63" d="100"/>
          <a:sy n="63" d="100"/>
        </p:scale>
        <p:origin x="686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336270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6246812"/>
            <a:ext cx="9144000" cy="617538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image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185737"/>
            <a:ext cx="1041400" cy="115728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1419225" y="279400"/>
            <a:ext cx="6624638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>
                <a:solidFill>
                  <a:srgbClr val="FFFFFF"/>
                </a:solidFill>
              </a:rPr>
              <a:t>Dipartimento Funzione Pubblica</a:t>
            </a:r>
          </a:p>
          <a:p>
            <a:pPr lvl="0"/>
            <a:r>
              <a:rPr sz="2800">
                <a:solidFill>
                  <a:srgbClr val="FFFFFF"/>
                </a:solidFill>
              </a:rPr>
              <a:t>Ufficio per la valutazione della performance</a:t>
            </a:r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57BD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4400" b="1">
                <a:solidFill>
                  <a:srgbClr val="1257BD"/>
                </a:solidFill>
              </a:rPr>
              <a:t>Fare clic per modificare lo stile del titolo dello schema</a:t>
            </a:r>
            <a:endParaRPr sz="4400" b="1">
              <a:solidFill>
                <a:srgbClr val="1257BD"/>
              </a:solidFill>
            </a:endParaRP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3200">
                <a:solidFill>
                  <a:srgbClr val="888888"/>
                </a:solidFill>
              </a:rPr>
              <a:t>Fare clic per modificare gli stili del testo dello schema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3200">
                <a:solidFill>
                  <a:srgbClr val="888888"/>
                </a:solidFill>
              </a:rPr>
              <a:t>Secondo livello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3200">
                <a:solidFill>
                  <a:srgbClr val="888888"/>
                </a:solidFill>
              </a:rPr>
              <a:t>Terzo livello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3200">
                <a:solidFill>
                  <a:srgbClr val="888888"/>
                </a:solidFill>
              </a:rPr>
              <a:t>Quarto livello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3200">
                <a:solidFill>
                  <a:srgbClr val="888888"/>
                </a:solidFill>
              </a:rPr>
              <a:t>Quinto livello</a:t>
            </a:r>
            <a:endParaRPr sz="3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4838" y="6400413"/>
            <a:ext cx="461963" cy="276999"/>
          </a:xfrm>
        </p:spPr>
        <p:txBody>
          <a:bodyPr/>
          <a:lstStyle/>
          <a:p>
            <a:fld id="{2880BD41-6631-4B38-AD39-9383424F56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87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4400" b="1">
                <a:solidFill>
                  <a:srgbClr val="FFFFFF"/>
                </a:solidFill>
              </a:rPr>
              <a:t>Fare clic per modificare lo stile del titolo dello schema</a:t>
            </a:r>
            <a:endParaRPr sz="4400" b="1">
              <a:solidFill>
                <a:srgbClr val="FFFFFF"/>
              </a:solidFill>
            </a:endParaRP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21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it-IT" sz="3200"/>
              <a:t>Fare clic per modificare gli stili del testo dello schema</a:t>
            </a:r>
          </a:p>
          <a:p>
            <a:pPr lvl="1">
              <a:defRPr sz="1800"/>
            </a:pPr>
            <a:r>
              <a:rPr lang="it-IT" sz="3200"/>
              <a:t>Secondo livello</a:t>
            </a:r>
          </a:p>
          <a:p>
            <a:pPr lvl="2">
              <a:defRPr sz="1800"/>
            </a:pPr>
            <a:r>
              <a:rPr lang="it-IT" sz="3200"/>
              <a:t>Terzo livello</a:t>
            </a:r>
          </a:p>
          <a:p>
            <a:pPr lvl="3">
              <a:defRPr sz="1800"/>
            </a:pPr>
            <a:r>
              <a:rPr lang="it-IT" sz="3200"/>
              <a:t>Quarto livello</a:t>
            </a:r>
          </a:p>
          <a:p>
            <a:pPr lvl="4">
              <a:defRPr sz="1800"/>
            </a:pPr>
            <a:r>
              <a:rPr lang="it-IT" sz="3200"/>
              <a:t>Quinto livello</a:t>
            </a:r>
            <a:endParaRPr sz="3200" dirty="0"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6246812"/>
            <a:ext cx="9144000" cy="617538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" name="image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91262"/>
            <a:ext cx="520700" cy="579438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960437" y="6251575"/>
            <a:ext cx="3878263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</a:rPr>
              <a:t>Dipartimento Funzione Pubblica</a:t>
            </a:r>
          </a:p>
          <a:p>
            <a:pPr lvl="0"/>
            <a:r>
              <a:rPr sz="1600">
                <a:solidFill>
                  <a:srgbClr val="FFFFFF"/>
                </a:solidFill>
              </a:rPr>
              <a:t>Ufficio per la valutazione della performance</a:t>
            </a:r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it-IT" sz="4000" b="1" cap="all">
                <a:solidFill>
                  <a:srgbClr val="FFFFFF"/>
                </a:solidFill>
              </a:rPr>
              <a:t>Fare clic per modificare lo stile del titolo dello schema</a:t>
            </a:r>
            <a:endParaRPr sz="4000" b="1" cap="all">
              <a:solidFill>
                <a:srgbClr val="FFFFFF"/>
              </a:solidFill>
            </a:endParaRP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2000">
                <a:solidFill>
                  <a:srgbClr val="888888"/>
                </a:solidFill>
              </a:rPr>
              <a:t>Fare clic per modificare gli stili del testo dello schema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2000">
                <a:solidFill>
                  <a:srgbClr val="888888"/>
                </a:solidFill>
              </a:rPr>
              <a:t>Secondo livello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2000">
                <a:solidFill>
                  <a:srgbClr val="888888"/>
                </a:solidFill>
              </a:rPr>
              <a:t>Terzo livello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2000">
                <a:solidFill>
                  <a:srgbClr val="888888"/>
                </a:solidFill>
              </a:rPr>
              <a:t>Quarto livello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2000">
                <a:solidFill>
                  <a:srgbClr val="888888"/>
                </a:solidFill>
              </a:rPr>
              <a:t>Quinto livello</a:t>
            </a:r>
            <a:endParaRPr sz="2000">
              <a:solidFill>
                <a:srgbClr val="888888"/>
              </a:solidFill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6246812"/>
            <a:ext cx="9144000" cy="617538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" name="image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91262"/>
            <a:ext cx="520700" cy="57943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960437" y="6251575"/>
            <a:ext cx="3878263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</a:rPr>
              <a:t>Dipartimento Funzione Pubblica</a:t>
            </a:r>
          </a:p>
          <a:p>
            <a:pPr lvl="0"/>
            <a:r>
              <a:rPr sz="1600">
                <a:solidFill>
                  <a:srgbClr val="FFFFFF"/>
                </a:solidFill>
              </a:rPr>
              <a:t>Ufficio per la valutazione della performance</a:t>
            </a:r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4400" b="1">
                <a:solidFill>
                  <a:srgbClr val="FFFFFF"/>
                </a:solidFill>
              </a:rPr>
              <a:t>Fare clic per modificare lo stile del titolo dello schema</a:t>
            </a:r>
            <a:endParaRPr sz="4400" b="1">
              <a:solidFill>
                <a:srgbClr val="FFFFFF"/>
              </a:solidFill>
            </a:endParaRP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lang="it-IT" sz="2800"/>
              <a:t>Fare clic per modificare gli stili del testo dello schema</a:t>
            </a:r>
          </a:p>
          <a:p>
            <a:pPr lvl="1">
              <a:defRPr sz="1800"/>
            </a:pPr>
            <a:r>
              <a:rPr lang="it-IT" sz="2800"/>
              <a:t>Secondo livello</a:t>
            </a:r>
          </a:p>
          <a:p>
            <a:pPr lvl="2">
              <a:defRPr sz="1800"/>
            </a:pPr>
            <a:r>
              <a:rPr lang="it-IT" sz="2800"/>
              <a:t>Terzo livello</a:t>
            </a:r>
          </a:p>
          <a:p>
            <a:pPr lvl="3">
              <a:defRPr sz="1800"/>
            </a:pPr>
            <a:r>
              <a:rPr lang="it-IT" sz="2800"/>
              <a:t>Quarto livello</a:t>
            </a:r>
          </a:p>
          <a:p>
            <a:pPr lvl="4">
              <a:defRPr sz="1800"/>
            </a:pPr>
            <a:r>
              <a:rPr lang="it-IT" sz="2800"/>
              <a:t>Quinto livello</a:t>
            </a:r>
            <a:endParaRPr sz="2800"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6246812"/>
            <a:ext cx="9144000" cy="617538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" name="image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91262"/>
            <a:ext cx="520700" cy="57943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960437" y="6251575"/>
            <a:ext cx="3878263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</a:rPr>
              <a:t>Dipartimento Funzione Pubblica</a:t>
            </a:r>
          </a:p>
          <a:p>
            <a:pPr lvl="0"/>
            <a:r>
              <a:rPr sz="1600">
                <a:solidFill>
                  <a:srgbClr val="FFFFFF"/>
                </a:solidFill>
              </a:rPr>
              <a:t>Ufficio per la valutazione della performance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6246812"/>
            <a:ext cx="9144000" cy="617538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1" name="image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91262"/>
            <a:ext cx="520700" cy="579438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960437" y="6251575"/>
            <a:ext cx="3878263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</a:rPr>
              <a:t>Dipartimento Funzione Pubblica</a:t>
            </a:r>
          </a:p>
          <a:p>
            <a:pPr lvl="0"/>
            <a:r>
              <a:rPr sz="1600">
                <a:solidFill>
                  <a:srgbClr val="FFFFFF"/>
                </a:solidFill>
              </a:rPr>
              <a:t>Ufficio per la valutazione della performance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3575050" y="1741714"/>
            <a:ext cx="5111750" cy="51162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it-IT" sz="3200"/>
              <a:t>Fare clic per modificare gli stili del testo dello schema</a:t>
            </a:r>
          </a:p>
          <a:p>
            <a:pPr lvl="1">
              <a:defRPr sz="1800"/>
            </a:pPr>
            <a:r>
              <a:rPr lang="it-IT" sz="3200"/>
              <a:t>Secondo livello</a:t>
            </a:r>
          </a:p>
          <a:p>
            <a:pPr lvl="2">
              <a:defRPr sz="1800"/>
            </a:pPr>
            <a:r>
              <a:rPr lang="it-IT" sz="3200"/>
              <a:t>Terzo livello</a:t>
            </a:r>
          </a:p>
          <a:p>
            <a:pPr lvl="3">
              <a:defRPr sz="1800"/>
            </a:pPr>
            <a:r>
              <a:rPr lang="it-IT" sz="3200"/>
              <a:t>Quarto livello</a:t>
            </a:r>
          </a:p>
          <a:p>
            <a:pPr lvl="4">
              <a:defRPr sz="1800"/>
            </a:pPr>
            <a:r>
              <a:rPr lang="it-IT" sz="3200"/>
              <a:t>Quinto livello</a:t>
            </a:r>
            <a:endParaRPr sz="3200"/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4400" b="1">
                <a:solidFill>
                  <a:srgbClr val="FFFFFF"/>
                </a:solidFill>
              </a:rPr>
              <a:t>Fare clic per modificare lo stile del titolo dello schema</a:t>
            </a:r>
            <a:endParaRPr sz="4400" b="1">
              <a:solidFill>
                <a:srgbClr val="FFFFFF"/>
              </a:solidFill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6246812"/>
            <a:ext cx="9144000" cy="617538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FFFF"/>
                </a:solidFill>
              </a:rPr>
              <a:t>Fare clic per modificare stile</a:t>
            </a:r>
          </a:p>
        </p:txBody>
      </p:sp>
      <p:pic>
        <p:nvPicPr>
          <p:cNvPr id="70" name="image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91262"/>
            <a:ext cx="520700" cy="579438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960437" y="6251575"/>
            <a:ext cx="3878263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</a:rPr>
              <a:t>Dipartimento Funzione Pubblica</a:t>
            </a:r>
          </a:p>
          <a:p>
            <a:pPr lvl="0"/>
            <a:r>
              <a:rPr sz="1600">
                <a:solidFill>
                  <a:srgbClr val="FFFFFF"/>
                </a:solidFill>
              </a:rPr>
              <a:t>Ufficio per la valutazione della performance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2000" b="1">
                <a:solidFill>
                  <a:srgbClr val="FFFFFF"/>
                </a:solidFill>
              </a:rPr>
              <a:t>Fare clic per modificare lo stile del titolo dello schema</a:t>
            </a:r>
            <a:endParaRPr sz="2000" b="1">
              <a:solidFill>
                <a:srgbClr val="FFFFFF"/>
              </a:solidFill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lang="it-IT" sz="1400"/>
              <a:t>Fare clic per modificare gli stili del testo dello schema</a:t>
            </a:r>
          </a:p>
          <a:p>
            <a:pPr lvl="1">
              <a:defRPr sz="1800"/>
            </a:pPr>
            <a:r>
              <a:rPr lang="it-IT" sz="1400"/>
              <a:t>Secondo livello</a:t>
            </a:r>
          </a:p>
          <a:p>
            <a:pPr lvl="2">
              <a:defRPr sz="1800"/>
            </a:pPr>
            <a:r>
              <a:rPr lang="it-IT" sz="1400"/>
              <a:t>Terzo livello</a:t>
            </a:r>
          </a:p>
          <a:p>
            <a:pPr lvl="3">
              <a:defRPr sz="1800"/>
            </a:pPr>
            <a:r>
              <a:rPr lang="it-IT" sz="1400"/>
              <a:t>Quarto livello</a:t>
            </a:r>
          </a:p>
          <a:p>
            <a:pPr lvl="4">
              <a:defRPr sz="1800"/>
            </a:pPr>
            <a:r>
              <a:rPr lang="it-IT" sz="1400"/>
              <a:t>Quinto livello</a:t>
            </a:r>
            <a:endParaRPr sz="1400"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6246812"/>
            <a:ext cx="9144000" cy="617538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8" name="image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91262"/>
            <a:ext cx="520700" cy="579438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960437" y="6251575"/>
            <a:ext cx="3878263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</a:rPr>
              <a:t>Dipartimento Funzione Pubblica</a:t>
            </a:r>
          </a:p>
          <a:p>
            <a:pPr lvl="0"/>
            <a:r>
              <a:rPr sz="1600">
                <a:solidFill>
                  <a:srgbClr val="FFFFFF"/>
                </a:solidFill>
              </a:rPr>
              <a:t>Ufficio per la valutazione della performance</a:t>
            </a:r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4400" b="1">
                <a:solidFill>
                  <a:srgbClr val="FFFFFF"/>
                </a:solidFill>
              </a:rPr>
              <a:t>Fare clic per modificare lo stile del titolo dello schema</a:t>
            </a:r>
            <a:endParaRPr sz="4400" b="1">
              <a:solidFill>
                <a:srgbClr val="FFFFFF"/>
              </a:solidFill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it-IT" sz="3200"/>
              <a:t>Fare clic per modificare gli stili del testo dello schema</a:t>
            </a:r>
          </a:p>
          <a:p>
            <a:pPr lvl="1">
              <a:defRPr sz="1800"/>
            </a:pPr>
            <a:r>
              <a:rPr lang="it-IT" sz="3200"/>
              <a:t>Secondo livello</a:t>
            </a:r>
          </a:p>
          <a:p>
            <a:pPr lvl="2">
              <a:defRPr sz="1800"/>
            </a:pPr>
            <a:r>
              <a:rPr lang="it-IT" sz="3200"/>
              <a:t>Terzo livello</a:t>
            </a:r>
          </a:p>
          <a:p>
            <a:pPr lvl="3">
              <a:defRPr sz="1800"/>
            </a:pPr>
            <a:r>
              <a:rPr lang="it-IT" sz="3200"/>
              <a:t>Quarto livello</a:t>
            </a:r>
          </a:p>
          <a:p>
            <a:pPr lvl="4">
              <a:defRPr sz="1800"/>
            </a:pPr>
            <a:r>
              <a:rPr lang="it-IT" sz="3200"/>
              <a:t>Quinto livello</a:t>
            </a:r>
            <a:endParaRPr sz="320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6246812"/>
            <a:ext cx="9144000" cy="617538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6" name="image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99" y="413253"/>
            <a:ext cx="520702" cy="578557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 rot="5400000">
            <a:off x="6530498" y="-8414"/>
            <a:ext cx="1455738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400">
                <a:solidFill>
                  <a:srgbClr val="FFFFFF"/>
                </a:solidFill>
              </a:rPr>
              <a:t>Dipartimento Funzione Pubblica</a:t>
            </a:r>
          </a:p>
          <a:p>
            <a:pPr lvl="0" algn="ctr"/>
            <a:r>
              <a:rPr sz="1400">
                <a:solidFill>
                  <a:srgbClr val="FFFFFF"/>
                </a:solidFill>
              </a:rPr>
              <a:t>Ufficio per la valutazione della performance</a:t>
            </a:r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629400" y="937305"/>
            <a:ext cx="2057400" cy="5920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257BD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4400" b="1">
                <a:solidFill>
                  <a:srgbClr val="1257BD"/>
                </a:solidFill>
              </a:rPr>
              <a:t>Fare clic per modificare lo stile del titolo dello schema</a:t>
            </a:r>
            <a:endParaRPr sz="4400" b="1">
              <a:solidFill>
                <a:srgbClr val="1257BD"/>
              </a:solidFill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669143"/>
            <a:ext cx="6019800" cy="518885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it-IT" sz="3200"/>
              <a:t>Fare clic per modificare gli stili del testo dello schema</a:t>
            </a:r>
          </a:p>
          <a:p>
            <a:pPr lvl="1">
              <a:defRPr sz="1800"/>
            </a:pPr>
            <a:r>
              <a:rPr lang="it-IT" sz="3200"/>
              <a:t>Secondo livello</a:t>
            </a:r>
          </a:p>
          <a:p>
            <a:pPr lvl="2">
              <a:defRPr sz="1800"/>
            </a:pPr>
            <a:r>
              <a:rPr lang="it-IT" sz="3200"/>
              <a:t>Terzo livello</a:t>
            </a:r>
          </a:p>
          <a:p>
            <a:pPr lvl="3">
              <a:defRPr sz="1800"/>
            </a:pPr>
            <a:r>
              <a:rPr lang="it-IT" sz="3200"/>
              <a:t>Quarto livello</a:t>
            </a:r>
          </a:p>
          <a:p>
            <a:pPr lvl="4">
              <a:defRPr sz="1800"/>
            </a:pPr>
            <a:r>
              <a:rPr lang="it-IT" sz="3200"/>
              <a:t>Quinto livello</a:t>
            </a:r>
            <a:endParaRPr sz="3200"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246812"/>
            <a:ext cx="9144000" cy="617538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1257B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image1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91262"/>
            <a:ext cx="520700" cy="5794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960437" y="6251575"/>
            <a:ext cx="3878263" cy="81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</a:rPr>
              <a:t>Dipartimento Funzione Pubblica</a:t>
            </a:r>
          </a:p>
          <a:p>
            <a:pPr lvl="0"/>
            <a:r>
              <a:rPr sz="1600">
                <a:solidFill>
                  <a:srgbClr val="FFFFFF"/>
                </a:solidFill>
              </a:rPr>
              <a:t>Ufficio per la valutazione della performance</a:t>
            </a: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FFFF"/>
                </a:solidFill>
              </a:rPr>
              <a:t>Testo titolo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Corpo livello cinque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8224838" y="6404292"/>
            <a:ext cx="461963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algn="ctr" defTabSz="457200" eaLnBrk="1" hangingPunct="1">
        <a:defRPr sz="44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algn="ctr" defTabSz="457200" eaLnBrk="1" hangingPunct="1">
        <a:defRPr sz="44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algn="ctr" defTabSz="457200" eaLnBrk="1" hangingPunct="1">
        <a:defRPr sz="44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algn="ctr" defTabSz="457200" eaLnBrk="1" hangingPunct="1">
        <a:defRPr sz="44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algn="ctr" defTabSz="457200" eaLnBrk="1" hangingPunct="1">
        <a:defRPr sz="44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indent="457200" algn="ctr" defTabSz="457200" eaLnBrk="1" hangingPunct="1">
        <a:defRPr sz="44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indent="914400" algn="ctr" defTabSz="457200" eaLnBrk="1" hangingPunct="1">
        <a:defRPr sz="44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indent="1371600" algn="ctr" defTabSz="457200" eaLnBrk="1" hangingPunct="1">
        <a:defRPr sz="44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indent="1828800" algn="ctr" defTabSz="457200" eaLnBrk="1" hangingPunct="1">
        <a:defRPr sz="44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 eaLnBrk="1" hangingPunct="1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 eaLnBrk="1" hangingPunct="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 eaLnBrk="1" hangingPunct="1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 eaLnBrk="1" hangingPunct="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 eaLnBrk="1" hangingPunct="1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 eaLnBrk="1" hangingPunct="1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 eaLnBrk="1" hangingPunct="1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 eaLnBrk="1" hangingPunct="1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 eaLnBrk="1" hangingPunct="1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 eaLnBrk="1" hangingPunct="1">
        <a:defRPr sz="1200" b="1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 eaLnBrk="1" hangingPunct="1">
        <a:defRPr sz="1200" b="1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 eaLnBrk="1" hangingPunct="1">
        <a:defRPr sz="1200" b="1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 eaLnBrk="1" hangingPunct="1">
        <a:defRPr sz="1200" b="1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 eaLnBrk="1" hangingPunct="1">
        <a:defRPr sz="1200" b="1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 eaLnBrk="1" hangingPunct="1">
        <a:defRPr sz="1200" b="1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 eaLnBrk="1" hangingPunct="1">
        <a:defRPr sz="1200" b="1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 eaLnBrk="1" hangingPunct="1">
        <a:defRPr sz="1200" b="1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 eaLnBrk="1" hangingPunct="1">
        <a:defRPr sz="1200" b="1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79511" y="1916832"/>
            <a:ext cx="8784976" cy="36724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br>
              <a:rPr lang="it-IT" sz="1600" dirty="0">
                <a:solidFill>
                  <a:srgbClr val="0033CC"/>
                </a:solidFill>
              </a:rPr>
            </a:br>
            <a:r>
              <a:rPr lang="it-IT" sz="3600" dirty="0">
                <a:solidFill>
                  <a:srgbClr val="0033CC"/>
                </a:solidFill>
              </a:rPr>
              <a:t>Primi risultati dell’analisi dei Piani della performance 2020-2022: punti di forza e aree di miglioramento</a:t>
            </a:r>
            <a:br>
              <a:rPr lang="it-IT" sz="3600" dirty="0">
                <a:solidFill>
                  <a:srgbClr val="0033CC"/>
                </a:solidFill>
              </a:rPr>
            </a:br>
            <a:br>
              <a:rPr lang="it-IT" sz="3600" dirty="0">
                <a:solidFill>
                  <a:srgbClr val="0033CC"/>
                </a:solidFill>
              </a:rPr>
            </a:br>
            <a:br>
              <a:rPr lang="it-IT" sz="2000" dirty="0">
                <a:solidFill>
                  <a:srgbClr val="0033CC"/>
                </a:solidFill>
              </a:rPr>
            </a:br>
            <a:r>
              <a:rPr lang="it-IT" sz="2000" dirty="0">
                <a:solidFill>
                  <a:srgbClr val="0033CC"/>
                </a:solidFill>
              </a:rPr>
              <a:t>Ufficio per la valutazione della </a:t>
            </a:r>
            <a:r>
              <a:rPr lang="it-IT" sz="2000" i="1" dirty="0">
                <a:solidFill>
                  <a:srgbClr val="0033CC"/>
                </a:solidFill>
              </a:rPr>
              <a:t>performance</a:t>
            </a:r>
            <a:endParaRPr sz="20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C38B-0139-B344-BFD8-2FE0DACB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</a:t>
            </a:r>
            <a:r>
              <a:rPr lang="en-IT" dirty="0"/>
              <a:t>risultat</a:t>
            </a:r>
            <a:r>
              <a:rPr lang="it-IT" dirty="0"/>
              <a:t>i</a:t>
            </a:r>
            <a:r>
              <a:rPr lang="en-IT" dirty="0"/>
              <a:t> aggregati (3)</a:t>
            </a:r>
            <a:br>
              <a:rPr lang="it-IT" dirty="0"/>
            </a:br>
            <a:r>
              <a:rPr lang="it-IT" sz="3200" dirty="0"/>
              <a:t>per categorie di enti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63282-8F04-564B-9B7B-F31AA0A5E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44C73-9962-9940-BBF1-BCEDDE8C81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IT" smtClean="0"/>
              <a:t>10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D9B59-B03B-ED42-BA15-95C7A4E2E2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51" y="1583871"/>
            <a:ext cx="4229100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32912-D1B5-2B47-A67A-2CCC64B476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501" y="1583871"/>
            <a:ext cx="4470400" cy="201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785C07-9825-8945-98FD-35C33D73DD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887" y="3504612"/>
            <a:ext cx="45974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707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11</a:t>
            </a:fld>
            <a:endParaRPr lang="it-I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37C38B-0139-B344-BFD8-2FE0DACB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</a:t>
            </a:r>
            <a:r>
              <a:rPr lang="en-IT" dirty="0"/>
              <a:t>risultat</a:t>
            </a:r>
            <a:r>
              <a:rPr lang="it-IT" dirty="0"/>
              <a:t>i</a:t>
            </a:r>
            <a:r>
              <a:rPr lang="en-IT" dirty="0"/>
              <a:t> aggregati (</a:t>
            </a:r>
            <a:r>
              <a:rPr lang="it-IT" dirty="0"/>
              <a:t>4</a:t>
            </a:r>
            <a:r>
              <a:rPr lang="en-IT" dirty="0"/>
              <a:t>)</a:t>
            </a:r>
            <a:br>
              <a:rPr lang="it-IT" dirty="0"/>
            </a:br>
            <a:r>
              <a:rPr lang="it-IT" sz="3200" dirty="0"/>
              <a:t>per categorie di enti</a:t>
            </a:r>
            <a:endParaRPr lang="en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B758A-2459-BA42-8901-2574CD81C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5"/>
            <a:ext cx="4716016" cy="27806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B5FC79-DCE8-B142-B30A-62DD3E776ED1}"/>
              </a:ext>
            </a:extLst>
          </p:cNvPr>
          <p:cNvSpPr txBox="1">
            <a:spLocks/>
          </p:cNvSpPr>
          <p:nvPr/>
        </p:nvSpPr>
        <p:spPr>
          <a:xfrm>
            <a:off x="457200" y="97705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 defTabSz="457200"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defTabSz="457200"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defTabSz="457200"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defTabSz="457200"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defTabSz="457200"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457200" algn="ctr" defTabSz="457200"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914400" algn="ctr" defTabSz="457200"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371600" algn="ctr" defTabSz="457200"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828800" algn="ctr" defTabSz="457200"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/>
              <a:t>I </a:t>
            </a:r>
            <a:r>
              <a:rPr lang="en-IT"/>
              <a:t>risultat</a:t>
            </a:r>
            <a:r>
              <a:rPr lang="it-IT"/>
              <a:t>i</a:t>
            </a:r>
            <a:r>
              <a:rPr lang="en-IT"/>
              <a:t> aggregati (</a:t>
            </a:r>
            <a:r>
              <a:rPr lang="it-IT"/>
              <a:t>4</a:t>
            </a:r>
            <a:r>
              <a:rPr lang="en-IT"/>
              <a:t>)</a:t>
            </a:r>
            <a:br>
              <a:rPr lang="it-IT"/>
            </a:br>
            <a:r>
              <a:rPr lang="it-IT" sz="3200"/>
              <a:t>per categorie di enti</a:t>
            </a:r>
            <a:endParaRPr lang="en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7C0874-6D3F-7245-9D71-C7FFC25E67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1767186"/>
            <a:ext cx="4464496" cy="26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800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013F-CABC-C346-88B1-E6BBCFFE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</a:t>
            </a:r>
            <a:r>
              <a:rPr lang="en-IT" dirty="0"/>
              <a:t>risultati aggregati (</a:t>
            </a:r>
            <a:r>
              <a:rPr lang="it-IT" dirty="0"/>
              <a:t>5</a:t>
            </a:r>
            <a:r>
              <a:rPr lang="en-IT" dirty="0"/>
              <a:t>)</a:t>
            </a:r>
            <a:br>
              <a:rPr lang="it-IT" dirty="0"/>
            </a:br>
            <a:r>
              <a:rPr lang="it-IT" sz="3200" dirty="0"/>
              <a:t>per categorie di enti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05BE5-D87E-F942-980B-272D0A9C8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0C30C-17EC-A54C-BAB8-8A1CA22B559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IT" smtClean="0"/>
              <a:t>12</a:t>
            </a:fld>
            <a:endParaRPr lang="en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7B1A11-86C8-ED42-8750-75CFD431D0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0" y="1557184"/>
            <a:ext cx="4356100" cy="232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A0B015-8525-0641-800C-1BA4A2E891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796" y="1605087"/>
            <a:ext cx="4787900" cy="236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98A03D-E9E2-684A-94BE-A9CA5FCC45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0" y="3850590"/>
            <a:ext cx="4559300" cy="2362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6FE958-8942-6444-AE77-965EA63246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644" y="3966590"/>
            <a:ext cx="485620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338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91DC-4442-964B-8E67-89D09AA3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</a:t>
            </a:r>
            <a:r>
              <a:rPr lang="en-IT" dirty="0"/>
              <a:t>risultati aggregati (</a:t>
            </a:r>
            <a:r>
              <a:rPr lang="it-IT" dirty="0"/>
              <a:t>6</a:t>
            </a:r>
            <a:r>
              <a:rPr lang="en-IT" dirty="0"/>
              <a:t>)</a:t>
            </a:r>
            <a:br>
              <a:rPr lang="it-IT" dirty="0"/>
            </a:br>
            <a:r>
              <a:rPr lang="it-IT" sz="3200" dirty="0"/>
              <a:t>per dimensione d’analisi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7A285-BBCB-A64E-B043-D125598F0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3631E-C701-1E48-8509-B7A4121B7A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IT" smtClean="0"/>
              <a:t>13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EE7D0-7284-D04E-9CAD-6FFAA1D2E4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226" y="1577018"/>
            <a:ext cx="45339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025C4-3E82-BD47-ABC1-77E3DCD21E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426" y="1600199"/>
            <a:ext cx="4114800" cy="260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6D67D-6191-F44F-93A5-A8A8DCC6C0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724" y="3600028"/>
            <a:ext cx="46863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922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7904D-2D3A-1046-9195-BD795B46A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551" y="1625353"/>
            <a:ext cx="8229600" cy="4421088"/>
          </a:xfrm>
        </p:spPr>
        <p:txBody>
          <a:bodyPr/>
          <a:lstStyle/>
          <a:p>
            <a:endParaRPr lang="en-IT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61090-669D-6A47-A35A-D0FD719AB5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IT" smtClean="0"/>
              <a:t>14</a:t>
            </a:fld>
            <a:endParaRPr lang="en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734299B-8959-D74C-AC02-2540A7C2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risultati aggregati (7)</a:t>
            </a:r>
            <a:br>
              <a:rPr lang="it-IT" dirty="0"/>
            </a:br>
            <a:r>
              <a:rPr lang="it-IT" sz="3200" dirty="0"/>
              <a:t>per dimensione d’analisi</a:t>
            </a:r>
            <a:endParaRPr lang="it-I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4D9E86-D193-AF4B-A516-A650BCB3E7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953" y="1424257"/>
            <a:ext cx="45720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61229-06F7-4442-B35E-F7CC221293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111" y="1340884"/>
            <a:ext cx="45847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F65BB-8E46-FE44-91CF-A33AD72AE7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150" y="3794720"/>
            <a:ext cx="54737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060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risultati aggregati</a:t>
            </a:r>
            <a:br>
              <a:rPr lang="it-IT" dirty="0"/>
            </a:br>
            <a:r>
              <a:rPr lang="it-IT" sz="4000" dirty="0"/>
              <a:t> considerazioni (1)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15</a:t>
            </a:fld>
            <a:endParaRPr lang="it-IT"/>
          </a:p>
        </p:txBody>
      </p:sp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226219" y="1931074"/>
            <a:ext cx="8229600" cy="3226118"/>
          </a:xfrm>
        </p:spPr>
        <p:txBody>
          <a:bodyPr/>
          <a:lstStyle/>
          <a:p>
            <a:r>
              <a:rPr lang="it-IT" sz="2000" dirty="0"/>
              <a:t>Alcune considerazioni:</a:t>
            </a:r>
          </a:p>
          <a:p>
            <a:pPr lvl="1"/>
            <a:r>
              <a:rPr lang="it-IT" sz="2000" dirty="0"/>
              <a:t>rispetto al 2019 lieve miglioramento in ciascuna dimensione di analisi, in particolare per Contesto esterno e Modalità di redazione (e in misura minore anche per Obiettivi individuali) </a:t>
            </a:r>
          </a:p>
          <a:p>
            <a:pPr lvl="1"/>
            <a:r>
              <a:rPr lang="it-IT" sz="2000" dirty="0"/>
              <a:t>la maggior parte delle amministrazioni esaminate sceglie un piano non selettivo</a:t>
            </a:r>
            <a:endParaRPr lang="it-IT" sz="2000" dirty="0">
              <a:solidFill>
                <a:schemeClr val="tx1"/>
              </a:solidFill>
            </a:endParaRPr>
          </a:p>
          <a:p>
            <a:pPr lvl="1"/>
            <a:r>
              <a:rPr lang="it-IT" sz="2000" dirty="0">
                <a:solidFill>
                  <a:schemeClr val="tx1"/>
                </a:solidFill>
              </a:rPr>
              <a:t>non omogeneità d’interpretazione delle LG1/2017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per le amministrazioni diverse dai Ministeri: adattamento alle specificità organizzative e funzionali delle diverse tipologie di enti</a:t>
            </a:r>
            <a:endParaRPr lang="it-IT" sz="2000" dirty="0">
              <a:solidFill>
                <a:srgbClr val="FF0000"/>
              </a:solidFill>
            </a:endParaRPr>
          </a:p>
          <a:p>
            <a:pPr lvl="1"/>
            <a:endParaRPr lang="it-IT" sz="2000" dirty="0"/>
          </a:p>
          <a:p>
            <a:pPr lvl="1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536499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risultati aggregati</a:t>
            </a:r>
            <a:br>
              <a:rPr lang="it-IT" dirty="0"/>
            </a:br>
            <a:r>
              <a:rPr lang="it-IT" sz="4000" dirty="0"/>
              <a:t> considerazioni (2)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16</a:t>
            </a:fld>
            <a:endParaRPr lang="it-IT"/>
          </a:p>
        </p:txBody>
      </p:sp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8229600" cy="3226118"/>
          </a:xfrm>
        </p:spPr>
        <p:txBody>
          <a:bodyPr/>
          <a:lstStyle/>
          <a:p>
            <a:r>
              <a:rPr lang="it-IT" sz="2000" dirty="0"/>
              <a:t>Alcune considerazioni (segue):</a:t>
            </a:r>
          </a:p>
          <a:p>
            <a:pPr lvl="1"/>
            <a:r>
              <a:rPr lang="it-IT" sz="2000" dirty="0"/>
              <a:t>i risultati complessivamente migliori sulle varie dimensioni di analisi vengono raggiunti dagli Enti produttori di servizi economici e dai Ministeri</a:t>
            </a:r>
            <a:endParaRPr lang="it-IT" sz="2000" dirty="0">
              <a:solidFill>
                <a:srgbClr val="FF0000"/>
              </a:solidFill>
            </a:endParaRPr>
          </a:p>
          <a:p>
            <a:pPr lvl="1"/>
            <a:r>
              <a:rPr lang="it-IT" sz="2000" dirty="0"/>
              <a:t>nella dimensione obiettivi individuali, i risultati  degli Enti di ricerca non vigilati dal MIUR raggiungono i livelli meno soddisfacenti rispetto alle altre dimensioni</a:t>
            </a:r>
            <a:endParaRPr lang="it-IT" sz="2000" dirty="0">
              <a:solidFill>
                <a:srgbClr val="FF0000"/>
              </a:solidFill>
            </a:endParaRPr>
          </a:p>
          <a:p>
            <a:pPr lvl="1"/>
            <a:r>
              <a:rPr lang="it-IT" sz="2000" dirty="0"/>
              <a:t>sostanzialmente stazionaria, rispetto </a:t>
            </a:r>
            <a:r>
              <a:rPr lang="it-IT" sz="2000"/>
              <a:t>all’anno precedente, </a:t>
            </a:r>
            <a:r>
              <a:rPr lang="it-IT" sz="2000" dirty="0"/>
              <a:t>la situazione delle Autorità amministrative indipendenti e degli Enti parco</a:t>
            </a:r>
          </a:p>
          <a:p>
            <a:pPr lvl="1"/>
            <a:endParaRPr lang="it-IT" sz="2000" dirty="0"/>
          </a:p>
          <a:p>
            <a:pPr lvl="1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651042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0920" y="2579713"/>
            <a:ext cx="8229600" cy="2721495"/>
          </a:xfrm>
        </p:spPr>
        <p:txBody>
          <a:bodyPr/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L’analisi dei Piani 2020-2022: metodologia</a:t>
            </a: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I risultati aggregati</a:t>
            </a:r>
          </a:p>
          <a:p>
            <a:r>
              <a:rPr lang="it-IT" dirty="0">
                <a:solidFill>
                  <a:schemeClr val="tx1"/>
                </a:solidFill>
              </a:rPr>
              <a:t>Primi spunti su punti di forza e aree di miglioramento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8519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Primi spunti su punti di forza e aree di miglioramento (1)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911196"/>
            <a:ext cx="8784976" cy="3029972"/>
          </a:xfrm>
        </p:spPr>
        <p:txBody>
          <a:bodyPr/>
          <a:lstStyle/>
          <a:p>
            <a:pPr marL="440871" lvl="1" indent="0" algn="l">
              <a:buNone/>
            </a:pPr>
            <a:r>
              <a:rPr lang="it-IT" sz="2200" dirty="0"/>
              <a:t>I principali </a:t>
            </a:r>
            <a:r>
              <a:rPr lang="it-IT" sz="2200" b="1" dirty="0"/>
              <a:t>punti di forza </a:t>
            </a:r>
            <a:r>
              <a:rPr lang="it-IT" sz="2200" dirty="0"/>
              <a:t>rilevati:</a:t>
            </a:r>
            <a:endParaRPr lang="it-IT" sz="2200" b="1" dirty="0"/>
          </a:p>
          <a:p>
            <a:pPr marL="440871" lvl="1" indent="0" algn="l">
              <a:buNone/>
            </a:pPr>
            <a:endParaRPr lang="it-IT" sz="2200" b="1" dirty="0"/>
          </a:p>
          <a:p>
            <a:pPr lvl="1" indent="-342900" algn="l">
              <a:buFontTx/>
              <a:buChar char="-"/>
            </a:pPr>
            <a:r>
              <a:rPr lang="it-IT" sz="2000" dirty="0"/>
              <a:t>discreto miglioramento dell’analisi del Contesto esterno e delle Modalità di redazione (connessione con i cicli performance precedenti e con programmazione strategica e di bilancio) </a:t>
            </a:r>
          </a:p>
          <a:p>
            <a:pPr lvl="1" indent="-342900" algn="l">
              <a:buFontTx/>
              <a:buChar char="-"/>
            </a:pPr>
            <a:r>
              <a:rPr lang="it-IT" sz="2000" dirty="0"/>
              <a:t>miglioramento della programmazione degli obiettivi annuali</a:t>
            </a:r>
          </a:p>
          <a:p>
            <a:pPr lvl="1" indent="-342900" algn="l">
              <a:buFontTx/>
              <a:buChar char="-"/>
            </a:pPr>
            <a:r>
              <a:rPr lang="it-IT" sz="2000" dirty="0"/>
              <a:t>miglior analisi stakeholder</a:t>
            </a:r>
          </a:p>
          <a:p>
            <a:pPr lvl="1" indent="-342900" algn="l">
              <a:buFontTx/>
              <a:buChar char="-"/>
            </a:pPr>
            <a:r>
              <a:rPr lang="it-IT" sz="2000" dirty="0"/>
              <a:t>alcune buone analisi sullo stato delle risorse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70461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Primi spunti su punti di forza e aree di miglioramento (2)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611504"/>
            <a:ext cx="8784976" cy="4625808"/>
          </a:xfrm>
        </p:spPr>
        <p:txBody>
          <a:bodyPr/>
          <a:lstStyle/>
          <a:p>
            <a:pPr marL="440871" lvl="1" indent="0" algn="l">
              <a:buNone/>
            </a:pPr>
            <a:r>
              <a:rPr lang="it-IT" sz="2200" dirty="0"/>
              <a:t>Le principali </a:t>
            </a:r>
            <a:r>
              <a:rPr lang="it-IT" sz="2200" b="1" dirty="0"/>
              <a:t>aree di </a:t>
            </a:r>
            <a:r>
              <a:rPr lang="it-IT" sz="2200" b="1"/>
              <a:t>miglioramento</a:t>
            </a:r>
            <a:r>
              <a:rPr lang="it-IT" sz="2200"/>
              <a:t>:</a:t>
            </a:r>
          </a:p>
          <a:p>
            <a:pPr marL="440871" lvl="1" indent="0" algn="l">
              <a:buNone/>
            </a:pPr>
            <a:endParaRPr lang="it-IT" sz="2200" b="1" dirty="0"/>
          </a:p>
          <a:p>
            <a:pPr lvl="1" indent="-342900" algn="l">
              <a:buFontTx/>
              <a:buChar char="-"/>
            </a:pPr>
            <a:r>
              <a:rPr lang="it-IT" sz="2000" dirty="0"/>
              <a:t>mancanza di articolazione temporale degli obiettivi specifici (</a:t>
            </a:r>
            <a:r>
              <a:rPr lang="it-IT" sz="2000" dirty="0" err="1"/>
              <a:t>pluriennalità</a:t>
            </a:r>
            <a:r>
              <a:rPr lang="it-IT" sz="2000" dirty="0"/>
              <a:t>)</a:t>
            </a:r>
          </a:p>
          <a:p>
            <a:pPr lvl="1" indent="-342900" algn="l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difficoltà di riconduzione di alcuni obiettivi annuali agli obiettivi specifici </a:t>
            </a:r>
          </a:p>
          <a:p>
            <a:pPr lvl="1" indent="-342900" algn="l">
              <a:buFontTx/>
              <a:buChar char="-"/>
            </a:pPr>
            <a:r>
              <a:rPr lang="it-IT" sz="2000" dirty="0"/>
              <a:t>formulazione di indicatori non appropriati agli obiettivi</a:t>
            </a:r>
            <a:endParaRPr lang="it-IT" sz="2000" dirty="0">
              <a:solidFill>
                <a:srgbClr val="FF0000"/>
              </a:solidFill>
            </a:endParaRPr>
          </a:p>
          <a:p>
            <a:pPr lvl="1" indent="-342900" algn="l">
              <a:buFontTx/>
              <a:buChar char="-"/>
            </a:pPr>
            <a:r>
              <a:rPr lang="it-IT" sz="2000" dirty="0"/>
              <a:t>collegamento degli obiettivi con il valore pubblico ed uso di indicatori di impatto </a:t>
            </a:r>
          </a:p>
          <a:p>
            <a:pPr lvl="1" indent="-342900" algn="l">
              <a:buFontTx/>
              <a:buChar char="-"/>
            </a:pPr>
            <a:r>
              <a:rPr lang="it-IT" sz="2000" dirty="0"/>
              <a:t>baseline mancanti soprattutto nel caso di indicatori degli obiettivi annuali</a:t>
            </a:r>
          </a:p>
          <a:p>
            <a:pPr lvl="1" indent="-342900" algn="l">
              <a:buFontTx/>
              <a:buChar char="-"/>
            </a:pPr>
            <a:r>
              <a:rPr lang="it-IT" sz="2000" dirty="0"/>
              <a:t>fonti dati non verificabili</a:t>
            </a:r>
          </a:p>
          <a:p>
            <a:pPr marL="440871" lvl="1" indent="0" algn="l">
              <a:buNone/>
            </a:pPr>
            <a:r>
              <a:rPr lang="it-IT" sz="2000" dirty="0"/>
              <a:t>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3016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0920" y="2579713"/>
            <a:ext cx="8229600" cy="2721495"/>
          </a:xfrm>
        </p:spPr>
        <p:txBody>
          <a:bodyPr/>
          <a:lstStyle/>
          <a:p>
            <a:r>
              <a:rPr lang="it-IT" dirty="0"/>
              <a:t>Analisi dei Piani 2020-2022: metodologia</a:t>
            </a:r>
          </a:p>
          <a:p>
            <a:r>
              <a:rPr lang="it-IT" dirty="0"/>
              <a:t>Risultati aggregati</a:t>
            </a:r>
          </a:p>
          <a:p>
            <a:r>
              <a:rPr lang="it-IT" dirty="0"/>
              <a:t>Primi spunti su punti di forza e aree di miglioramento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7820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0920" y="2579713"/>
            <a:ext cx="8229600" cy="2721495"/>
          </a:xfrm>
        </p:spPr>
        <p:txBody>
          <a:bodyPr/>
          <a:lstStyle/>
          <a:p>
            <a:r>
              <a:rPr lang="it-IT" dirty="0"/>
              <a:t>Analisi dei Piani 2020-2022: metodologia</a:t>
            </a: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I risultati aggregati</a:t>
            </a: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Primi spunti su punti di forza e aree di miglioramento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7345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L’analisi dei Piani 2020-2022 metodologia (1)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6241" y="1916832"/>
            <a:ext cx="8229600" cy="2520280"/>
          </a:xfrm>
        </p:spPr>
        <p:txBody>
          <a:bodyPr/>
          <a:lstStyle/>
          <a:p>
            <a:r>
              <a:rPr lang="it-IT" sz="2400" dirty="0"/>
              <a:t>Analizzati i Piani delle amministrazioni del c.d. perimetro di diretta applicazione del d.lgs. n. 150/09</a:t>
            </a:r>
          </a:p>
          <a:p>
            <a:pPr lvl="1"/>
            <a:r>
              <a:rPr lang="it-IT" sz="2400" b="1" dirty="0"/>
              <a:t>42 Piani </a:t>
            </a:r>
            <a:r>
              <a:rPr lang="it-IT" sz="2400" dirty="0"/>
              <a:t>pubblicati sul </a:t>
            </a:r>
            <a:r>
              <a:rPr lang="it-IT" sz="2400" b="1" dirty="0"/>
              <a:t>Portale della </a:t>
            </a:r>
            <a:r>
              <a:rPr lang="it-IT" sz="2400" b="1" i="1" dirty="0"/>
              <a:t>Performance</a:t>
            </a:r>
            <a:r>
              <a:rPr lang="it-IT" sz="2400" b="1" dirty="0"/>
              <a:t> </a:t>
            </a:r>
            <a:r>
              <a:rPr lang="it-IT" sz="2400" dirty="0"/>
              <a:t>al 30 aprile 2020</a:t>
            </a:r>
          </a:p>
          <a:p>
            <a:r>
              <a:rPr lang="it-IT" sz="2400" dirty="0"/>
              <a:t>Scopo dell’analisi: </a:t>
            </a:r>
          </a:p>
          <a:p>
            <a:pPr lvl="1"/>
            <a:r>
              <a:rPr lang="it-IT" sz="2400" dirty="0"/>
              <a:t>supporto alle amministrazioni per aiutarle ad individuare le «criticità» e migliorare i propri documenti di programmazione</a:t>
            </a:r>
          </a:p>
          <a:p>
            <a:pPr lvl="1"/>
            <a:r>
              <a:rPr lang="it-IT" sz="2400" dirty="0"/>
              <a:t>individuare percorsi di sviluppo</a:t>
            </a:r>
          </a:p>
          <a:p>
            <a:pPr lvl="1"/>
            <a:r>
              <a:rPr lang="it-IT" sz="2400" dirty="0"/>
              <a:t>spunti di riflessione per nuove LG/indirizzi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2018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L’analisi dei Piani 2020-2022 metodologia (2)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37238" y="1844824"/>
            <a:ext cx="8229600" cy="2520280"/>
          </a:xfrm>
        </p:spPr>
        <p:txBody>
          <a:bodyPr/>
          <a:lstStyle/>
          <a:p>
            <a:r>
              <a:rPr lang="it-IT" sz="2000" dirty="0"/>
              <a:t>Rispetto all’analisi dei Piani 2019-2021:</a:t>
            </a:r>
          </a:p>
          <a:p>
            <a:pPr lvl="1"/>
            <a:r>
              <a:rPr lang="it-IT" sz="2000" dirty="0"/>
              <a:t>stessa griglia di analisi</a:t>
            </a:r>
          </a:p>
          <a:p>
            <a:pPr lvl="1"/>
            <a:r>
              <a:rPr lang="it-IT" sz="2000" dirty="0"/>
              <a:t>aggiornata qualche formulazione per maggior chiarezza interpretativa</a:t>
            </a:r>
          </a:p>
          <a:p>
            <a:pPr lvl="1"/>
            <a:r>
              <a:rPr lang="it-IT" sz="2000" dirty="0"/>
              <a:t>integrata la metrica di valutazione con la possibilità di considerare la qualità complessiva delle singole dimensioni di analisi</a:t>
            </a:r>
          </a:p>
          <a:p>
            <a:pPr lvl="1"/>
            <a:endParaRPr lang="it-IT" sz="2000" dirty="0"/>
          </a:p>
          <a:p>
            <a:r>
              <a:rPr lang="it-IT" sz="2000" dirty="0"/>
              <a:t>A differenza del 2019, in cui griglia e metrica di valutazione erano state cambiate in maniera più sensibile, è possibile un confronto aggregato con i risultati della tornata precedente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7741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L’analisi dei Piani 2020-2022 metodologia (3)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6219" y="1715050"/>
            <a:ext cx="8229600" cy="4061048"/>
          </a:xfrm>
        </p:spPr>
        <p:txBody>
          <a:bodyPr/>
          <a:lstStyle/>
          <a:p>
            <a:r>
              <a:rPr lang="it-IT" sz="2000" dirty="0"/>
              <a:t>Processo di analisi articolato in più fasi:</a:t>
            </a:r>
          </a:p>
          <a:p>
            <a:pPr marL="0" indent="0">
              <a:buNone/>
            </a:pPr>
            <a:endParaRPr lang="it-IT" sz="2000" dirty="0"/>
          </a:p>
          <a:p>
            <a:pPr marL="914400" lvl="1" indent="-457200">
              <a:buFont typeface="+mj-lt"/>
              <a:buAutoNum type="arabicPeriod"/>
            </a:pPr>
            <a:r>
              <a:rPr lang="it-IT" sz="2000" dirty="0"/>
              <a:t>individuazione, formazione e «calibrazione» del gruppo di analisi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000" dirty="0"/>
              <a:t>analisi di «prima istanza»: più analisti per ciascun Piano, in modo indipendente (numero variabile a seconda della «complessità» dell’amministrazione considerata)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000" dirty="0"/>
              <a:t>analisi di «seconda istanza»: un ulteriore soggetto riprende le analisi di prima istanza, «gestisce» (anche </a:t>
            </a:r>
            <a:r>
              <a:rPr lang="it-IT" sz="2000" dirty="0" err="1"/>
              <a:t>ri</a:t>
            </a:r>
            <a:r>
              <a:rPr lang="it-IT" sz="2000" dirty="0"/>
              <a:t>-coinvolgendo i colleghi ove necessario) le eventuali divergenze e formula il «giudizio» definitivo</a:t>
            </a:r>
          </a:p>
          <a:p>
            <a:pPr lvl="1"/>
            <a:endParaRPr lang="it-IT" sz="2000" dirty="0"/>
          </a:p>
          <a:p>
            <a:r>
              <a:rPr lang="it-IT" sz="2000" dirty="0"/>
              <a:t>Successiva predisposizione di feedback individuali ai singoli enti (luglio-agosto 2020)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8464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0920" y="2579713"/>
            <a:ext cx="8229600" cy="2721495"/>
          </a:xfrm>
        </p:spPr>
        <p:txBody>
          <a:bodyPr/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L’analisi dei Piani 2020-2022: metodologia</a:t>
            </a:r>
          </a:p>
          <a:p>
            <a:r>
              <a:rPr lang="it-IT" dirty="0">
                <a:solidFill>
                  <a:schemeClr val="tx1"/>
                </a:solidFill>
              </a:rPr>
              <a:t>I risultati aggregati</a:t>
            </a: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Primi spunti su punti di forza e aree di miglioramento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5585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risultati aggregati (1)</a:t>
            </a:r>
            <a:br>
              <a:rPr lang="it-IT" dirty="0"/>
            </a:br>
            <a:r>
              <a:rPr lang="it-IT" sz="3200" dirty="0"/>
              <a:t>composizione degli 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8</a:t>
            </a:fld>
            <a:endParaRPr lang="it-IT"/>
          </a:p>
        </p:txBody>
      </p:sp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226219" y="1600201"/>
            <a:ext cx="8229600" cy="4061048"/>
          </a:xfrm>
        </p:spPr>
        <p:txBody>
          <a:bodyPr/>
          <a:lstStyle/>
          <a:p>
            <a:r>
              <a:rPr lang="it-IT" sz="2000" dirty="0"/>
              <a:t>Piani analizzati (42):</a:t>
            </a:r>
          </a:p>
          <a:p>
            <a:pPr lvl="1"/>
            <a:r>
              <a:rPr lang="it-IT" sz="2000" dirty="0"/>
              <a:t>1 Organo costituzionale e di rilievo costituzionale</a:t>
            </a:r>
          </a:p>
          <a:p>
            <a:pPr lvl="1"/>
            <a:r>
              <a:rPr lang="it-IT" sz="2000" dirty="0"/>
              <a:t>4 Ministeri</a:t>
            </a:r>
          </a:p>
          <a:p>
            <a:pPr lvl="1"/>
            <a:r>
              <a:rPr lang="it-IT" sz="2000" dirty="0"/>
              <a:t>2 Enti nazionale di previdenza e assistenza sociale</a:t>
            </a:r>
          </a:p>
          <a:p>
            <a:pPr lvl="1"/>
            <a:r>
              <a:rPr lang="it-IT" sz="2000" dirty="0"/>
              <a:t>5 Enti e istituzioni di ricerca non vigilati MIUR</a:t>
            </a:r>
          </a:p>
          <a:p>
            <a:pPr lvl="1"/>
            <a:r>
              <a:rPr lang="it-IT" sz="2000" dirty="0"/>
              <a:t>14 Parchi nazionali, consorzi ed enti gestori di parchi e aree naturali protette</a:t>
            </a:r>
          </a:p>
          <a:p>
            <a:pPr lvl="1"/>
            <a:r>
              <a:rPr lang="it-IT" sz="2000" dirty="0"/>
              <a:t>5 Enti di regolazione dell'attività economica</a:t>
            </a:r>
          </a:p>
          <a:p>
            <a:pPr lvl="1"/>
            <a:r>
              <a:rPr lang="it-IT" sz="2000" dirty="0"/>
              <a:t>3 Enti produttori di servizi economici</a:t>
            </a:r>
          </a:p>
          <a:p>
            <a:pPr lvl="1"/>
            <a:r>
              <a:rPr lang="it-IT" sz="2000" dirty="0"/>
              <a:t>2 Enti a struttura associativa</a:t>
            </a:r>
          </a:p>
          <a:p>
            <a:pPr lvl="1"/>
            <a:r>
              <a:rPr lang="it-IT" sz="2000" dirty="0"/>
              <a:t>4 Enti produttori di servizi assistenziali, ricreativi e culturali</a:t>
            </a:r>
          </a:p>
          <a:p>
            <a:pPr lvl="1"/>
            <a:r>
              <a:rPr lang="it-IT" sz="2000" dirty="0"/>
              <a:t>2 Autorità amministrative indipendenti</a:t>
            </a:r>
          </a:p>
        </p:txBody>
      </p:sp>
    </p:spTree>
    <p:extLst>
      <p:ext uri="{BB962C8B-B14F-4D97-AF65-F5344CB8AC3E}">
        <p14:creationId xmlns:p14="http://schemas.microsoft.com/office/powerpoint/2010/main" val="23133376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I risultati aggregati (2)</a:t>
            </a:r>
            <a:b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>
                <a:latin typeface="Calibri" panose="020F0502020204030204" pitchFamily="34" charset="0"/>
                <a:cs typeface="Calibri" panose="020F0502020204030204" pitchFamily="34" charset="0"/>
              </a:rPr>
              <a:t>totale enti, confronto 2019-2020</a:t>
            </a:r>
            <a:endParaRPr lang="it-IT" alt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fld id="{F4C4E6F0-95F9-462B-A7B8-D143DFC8B837}" type="slidenum">
              <a:rPr lang="it-IT" altLang="it-IT">
                <a:solidFill>
                  <a:srgbClr val="FFFFFF"/>
                </a:solidFill>
              </a:rPr>
              <a:pPr/>
              <a:t>9</a:t>
            </a:fld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6EE2F-C979-634E-9E19-9319574ECDC4}"/>
              </a:ext>
            </a:extLst>
          </p:cNvPr>
          <p:cNvSpPr txBox="1"/>
          <p:nvPr/>
        </p:nvSpPr>
        <p:spPr>
          <a:xfrm>
            <a:off x="5994635" y="1701800"/>
            <a:ext cx="1800225" cy="400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IT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C29FA-1DD8-1F4B-BECA-B60615841C7D}"/>
              </a:ext>
            </a:extLst>
          </p:cNvPr>
          <p:cNvSpPr txBox="1"/>
          <p:nvPr/>
        </p:nvSpPr>
        <p:spPr>
          <a:xfrm>
            <a:off x="1317625" y="1701800"/>
            <a:ext cx="1800225" cy="400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IT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A44132-2FA9-1C4C-A775-0AE1217FE9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237"/>
            <a:ext cx="4902200" cy="321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5A6450-4646-CB4A-B044-C2D2091FC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03449"/>
            <a:ext cx="4572000" cy="28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939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el Piani  07_2020 rev3" id="{8679ADDD-71C6-924E-AE42-5807DCFB1657}" vid="{26D98F01-3042-A44B-BC00-3183EE00D397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35ED077E600245B3DD181E7D196ADB" ma:contentTypeVersion="2" ma:contentTypeDescription="Creare un nuovo documento." ma:contentTypeScope="" ma:versionID="a173006df12d7bf351cccfa90651d3a9">
  <xsd:schema xmlns:xsd="http://www.w3.org/2001/XMLSchema" xmlns:xs="http://www.w3.org/2001/XMLSchema" xmlns:p="http://schemas.microsoft.com/office/2006/metadata/properties" xmlns:ns2="f51d21db-5cdd-4c28-a508-010e87738764" targetNamespace="http://schemas.microsoft.com/office/2006/metadata/properties" ma:root="true" ma:fieldsID="7598b6fcdff9ec8991db568ff6970b58" ns2:_="">
    <xsd:import namespace="f51d21db-5cdd-4c28-a508-010e877387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d21db-5cdd-4c28-a508-010e87738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B96426-E803-4B0A-93CB-F18A960D99E1}"/>
</file>

<file path=customXml/itemProps2.xml><?xml version="1.0" encoding="utf-8"?>
<ds:datastoreItem xmlns:ds="http://schemas.openxmlformats.org/officeDocument/2006/customXml" ds:itemID="{FBE37C3F-2636-4418-BC5E-6057878E02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AD09E9-D4BD-4964-9AB1-B138A0073044}">
  <ds:schemaRefs>
    <ds:schemaRef ds:uri="http://purl.org/dc/elements/1.1/"/>
    <ds:schemaRef ds:uri="http://purl.org/dc/terms/"/>
    <ds:schemaRef ds:uri="c74425c9-3849-4ef4-9079-c9f88bbed1e2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c77991eb-a554-4ebd-bcfd-a2b3c19fc43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Rel Piani  07_2020 rev4[13812]</Template>
  <TotalTime>1</TotalTime>
  <Words>828</Words>
  <Application>Microsoft Office PowerPoint</Application>
  <PresentationFormat>Presentazione su schermo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 Neue</vt:lpstr>
      <vt:lpstr>Default</vt:lpstr>
      <vt:lpstr> Primi risultati dell’analisi dei Piani della performance 2020-2022: punti di forza e aree di miglioramento   Ufficio per la valutazione della performance</vt:lpstr>
      <vt:lpstr>Indice</vt:lpstr>
      <vt:lpstr>Indice</vt:lpstr>
      <vt:lpstr>L’analisi dei Piani 2020-2022 metodologia (1)</vt:lpstr>
      <vt:lpstr>L’analisi dei Piani 2020-2022 metodologia (2)</vt:lpstr>
      <vt:lpstr>L’analisi dei Piani 2020-2022 metodologia (3)</vt:lpstr>
      <vt:lpstr>Indice</vt:lpstr>
      <vt:lpstr>I risultati aggregati (1) composizione degli enti</vt:lpstr>
      <vt:lpstr>I risultati aggregati (2) totale enti, confronto 2019-2020</vt:lpstr>
      <vt:lpstr>I risultati aggregati (3) per categorie di enti</vt:lpstr>
      <vt:lpstr>I risultati aggregati (4) per categorie di enti</vt:lpstr>
      <vt:lpstr>I risultati aggregati (5) per categorie di enti</vt:lpstr>
      <vt:lpstr>I risultati aggregati (6) per dimensione d’analisi</vt:lpstr>
      <vt:lpstr>I risultati aggregati (7) per dimensione d’analisi</vt:lpstr>
      <vt:lpstr>I risultati aggregati  considerazioni (1)</vt:lpstr>
      <vt:lpstr>I risultati aggregati  considerazioni (2)</vt:lpstr>
      <vt:lpstr>Indice</vt:lpstr>
      <vt:lpstr>Primi spunti su punti di forza e aree di miglioramento (1)</vt:lpstr>
      <vt:lpstr>Primi spunti su punti di forza e aree di miglioramento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Primi risultati dell’analisi dei Piani della performance 2020-2022: punti di forza e aree di miglioramento   Ufficio per la valutazione della performance</dc:title>
  <dc:creator>Emanuele Tumminia</dc:creator>
  <cp:lastModifiedBy>Emanuele Tumminia</cp:lastModifiedBy>
  <cp:revision>1</cp:revision>
  <cp:lastPrinted>2018-01-24T16:51:57Z</cp:lastPrinted>
  <dcterms:created xsi:type="dcterms:W3CDTF">2020-07-15T15:02:16Z</dcterms:created>
  <dcterms:modified xsi:type="dcterms:W3CDTF">2020-07-15T15:03:21Z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0x0101006835ED077E600245B3DD181E7D196ADB</vt:lpwstr>
  </property>
</Properties>
</file>