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lvl1pPr defTabSz="457200">
      <a:defRPr>
        <a:latin typeface="Calibri"/>
        <a:ea typeface="Calibri"/>
        <a:cs typeface="Calibri"/>
        <a:sym typeface="Calibri"/>
      </a:defRPr>
    </a:lvl1pPr>
    <a:lvl2pPr indent="457200" defTabSz="457200">
      <a:defRPr>
        <a:latin typeface="Calibri"/>
        <a:ea typeface="Calibri"/>
        <a:cs typeface="Calibri"/>
        <a:sym typeface="Calibri"/>
      </a:defRPr>
    </a:lvl2pPr>
    <a:lvl3pPr indent="914400" defTabSz="457200">
      <a:defRPr>
        <a:latin typeface="Calibri"/>
        <a:ea typeface="Calibri"/>
        <a:cs typeface="Calibri"/>
        <a:sym typeface="Calibri"/>
      </a:defRPr>
    </a:lvl3pPr>
    <a:lvl4pPr indent="1371600" defTabSz="457200">
      <a:defRPr>
        <a:latin typeface="Calibri"/>
        <a:ea typeface="Calibri"/>
        <a:cs typeface="Calibri"/>
        <a:sym typeface="Calibri"/>
      </a:defRPr>
    </a:lvl4pPr>
    <a:lvl5pPr indent="1828800" defTabSz="457200">
      <a:defRPr>
        <a:latin typeface="Calibri"/>
        <a:ea typeface="Calibri"/>
        <a:cs typeface="Calibri"/>
        <a:sym typeface="Calibri"/>
      </a:defRPr>
    </a:lvl5pPr>
    <a:lvl6pPr indent="2286000" defTabSz="457200">
      <a:defRPr>
        <a:latin typeface="Calibri"/>
        <a:ea typeface="Calibri"/>
        <a:cs typeface="Calibri"/>
        <a:sym typeface="Calibri"/>
      </a:defRPr>
    </a:lvl6pPr>
    <a:lvl7pPr indent="2743200" defTabSz="457200">
      <a:defRPr>
        <a:latin typeface="Calibri"/>
        <a:ea typeface="Calibri"/>
        <a:cs typeface="Calibri"/>
        <a:sym typeface="Calibri"/>
      </a:defRPr>
    </a:lvl7pPr>
    <a:lvl8pPr indent="3200400" defTabSz="457200">
      <a:defRPr>
        <a:latin typeface="Calibri"/>
        <a:ea typeface="Calibri"/>
        <a:cs typeface="Calibri"/>
        <a:sym typeface="Calibri"/>
      </a:defRPr>
    </a:lvl8pPr>
    <a:lvl9pPr indent="3657600" defTabSz="457200">
      <a:defRPr>
        <a:latin typeface="Calibri"/>
        <a:ea typeface="Calibri"/>
        <a:cs typeface="Calibri"/>
        <a:sym typeface="Calibri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4F81BD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BBB59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79646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F81BD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403362700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>
            <a:off x="0" y="6246812"/>
            <a:ext cx="9144000" cy="617538"/>
          </a:xfrm>
          <a:prstGeom prst="rect">
            <a:avLst/>
          </a:prstGeom>
          <a:solidFill>
            <a:srgbClr val="1257BD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 12"/>
          <p:cNvSpPr/>
          <p:nvPr/>
        </p:nvSpPr>
        <p:spPr>
          <a:xfrm>
            <a:off x="0" y="0"/>
            <a:ext cx="9144000" cy="1511300"/>
          </a:xfrm>
          <a:prstGeom prst="rect">
            <a:avLst/>
          </a:prstGeom>
          <a:solidFill>
            <a:srgbClr val="1257BD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3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30200" y="185737"/>
            <a:ext cx="1041400" cy="1157289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Shape 14"/>
          <p:cNvSpPr/>
          <p:nvPr/>
        </p:nvSpPr>
        <p:spPr>
          <a:xfrm>
            <a:off x="1419225" y="279400"/>
            <a:ext cx="6624638" cy="1310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sz="2800">
                <a:solidFill>
                  <a:srgbClr val="FFFFFF"/>
                </a:solidFill>
              </a:rPr>
              <a:t>Dipartimento Funzione Pubblica</a:t>
            </a:r>
          </a:p>
          <a:p>
            <a:pPr lvl="0"/>
            <a:r>
              <a:rPr sz="2800">
                <a:solidFill>
                  <a:srgbClr val="FFFFFF"/>
                </a:solidFill>
              </a:rPr>
              <a:t>Ufficio per la valutazione della performance</a:t>
            </a:r>
          </a:p>
        </p:txBody>
      </p:sp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xfrm>
            <a:off x="685800" y="1844675"/>
            <a:ext cx="7772400" cy="20415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257BD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>
                <a:solidFill>
                  <a:srgbClr val="1257BD"/>
                </a:solidFill>
              </a:rPr>
              <a:t>Testo titolo</a:t>
            </a:r>
          </a:p>
        </p:txBody>
      </p:sp>
      <p:sp>
        <p:nvSpPr>
          <p:cNvPr id="16" name="Shape 16"/>
          <p:cNvSpPr>
            <a:spLocks noGrp="1"/>
          </p:cNvSpPr>
          <p:nvPr>
            <p:ph type="body" idx="1"/>
          </p:nvPr>
        </p:nvSpPr>
        <p:spPr>
          <a:xfrm>
            <a:off x="1371600" y="3886200"/>
            <a:ext cx="6400800" cy="29718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Corpo livello uno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Corpo livello due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Corpo livello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Corpo livello quattro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888888"/>
                </a:solidFill>
              </a:rPr>
              <a:t>Corpo livello cinque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/>
        </p:nvSpPr>
        <p:spPr>
          <a:xfrm>
            <a:off x="0" y="6246812"/>
            <a:ext cx="9144000" cy="617538"/>
          </a:xfrm>
          <a:prstGeom prst="rect">
            <a:avLst/>
          </a:prstGeom>
          <a:solidFill>
            <a:srgbClr val="1257BD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7" name="Shape 77"/>
          <p:cNvSpPr/>
          <p:nvPr/>
        </p:nvSpPr>
        <p:spPr>
          <a:xfrm>
            <a:off x="0" y="0"/>
            <a:ext cx="9144000" cy="1511300"/>
          </a:xfrm>
          <a:prstGeom prst="rect">
            <a:avLst/>
          </a:prstGeom>
          <a:solidFill>
            <a:srgbClr val="1257BD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78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2900" y="6291262"/>
            <a:ext cx="520700" cy="579438"/>
          </a:xfrm>
          <a:prstGeom prst="rect">
            <a:avLst/>
          </a:prstGeom>
          <a:ln w="12700">
            <a:miter lim="400000"/>
          </a:ln>
        </p:spPr>
      </p:pic>
      <p:sp>
        <p:nvSpPr>
          <p:cNvPr id="79" name="Shape 79"/>
          <p:cNvSpPr/>
          <p:nvPr/>
        </p:nvSpPr>
        <p:spPr>
          <a:xfrm>
            <a:off x="960437" y="6251575"/>
            <a:ext cx="3878263" cy="815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sz="1600">
                <a:solidFill>
                  <a:srgbClr val="FFFFFF"/>
                </a:solidFill>
              </a:rPr>
              <a:t>Dipartimento Funzione Pubblica</a:t>
            </a:r>
          </a:p>
          <a:p>
            <a:pPr lvl="0"/>
            <a:r>
              <a:rPr sz="1600">
                <a:solidFill>
                  <a:srgbClr val="FFFFFF"/>
                </a:solidFill>
              </a:rPr>
              <a:t>Ufficio per la valutazione della performance</a:t>
            </a:r>
          </a:p>
        </p:txBody>
      </p:sp>
      <p:sp>
        <p:nvSpPr>
          <p:cNvPr id="80" name="Shape 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>
                <a:solidFill>
                  <a:srgbClr val="FFFFFF"/>
                </a:solidFill>
              </a:rPr>
              <a:t>Testo titolo</a:t>
            </a:r>
          </a:p>
        </p:txBody>
      </p:sp>
      <p:sp>
        <p:nvSpPr>
          <p:cNvPr id="81" name="Shape 8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Corpo livello uno</a:t>
            </a:r>
          </a:p>
          <a:p>
            <a:pPr lvl="1">
              <a:defRPr sz="1800"/>
            </a:pPr>
            <a:r>
              <a:rPr sz="3200"/>
              <a:t>Corpo livello due</a:t>
            </a:r>
          </a:p>
          <a:p>
            <a:pPr lvl="2">
              <a:defRPr sz="1800"/>
            </a:pPr>
            <a:r>
              <a:rPr sz="3200"/>
              <a:t>Corpo livello tre</a:t>
            </a:r>
          </a:p>
          <a:p>
            <a:pPr lvl="3">
              <a:defRPr sz="1800"/>
            </a:pPr>
            <a:r>
              <a:rPr sz="3200"/>
              <a:t>Corpo livello quattro</a:t>
            </a:r>
          </a:p>
          <a:p>
            <a:pPr lvl="4">
              <a:defRPr sz="1800"/>
            </a:pPr>
            <a:r>
              <a:rPr sz="3200"/>
              <a:t>Corpo livello cinque</a:t>
            </a:r>
          </a:p>
        </p:txBody>
      </p:sp>
      <p:sp>
        <p:nvSpPr>
          <p:cNvPr id="82" name="Shape 8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/>
        </p:nvSpPr>
        <p:spPr>
          <a:xfrm>
            <a:off x="0" y="6246812"/>
            <a:ext cx="9144000" cy="617538"/>
          </a:xfrm>
          <a:prstGeom prst="rect">
            <a:avLst/>
          </a:prstGeom>
          <a:solidFill>
            <a:srgbClr val="1257BD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5" name="Shape 85"/>
          <p:cNvSpPr/>
          <p:nvPr/>
        </p:nvSpPr>
        <p:spPr>
          <a:xfrm>
            <a:off x="0" y="0"/>
            <a:ext cx="9144000" cy="1511300"/>
          </a:xfrm>
          <a:prstGeom prst="rect">
            <a:avLst/>
          </a:prstGeom>
          <a:solidFill>
            <a:srgbClr val="1257BD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86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166099" y="413253"/>
            <a:ext cx="520702" cy="578557"/>
          </a:xfrm>
          <a:prstGeom prst="rect">
            <a:avLst/>
          </a:prstGeom>
          <a:ln w="12700">
            <a:miter lim="400000"/>
          </a:ln>
        </p:spPr>
      </p:pic>
      <p:sp>
        <p:nvSpPr>
          <p:cNvPr id="87" name="Shape 87"/>
          <p:cNvSpPr/>
          <p:nvPr/>
        </p:nvSpPr>
        <p:spPr>
          <a:xfrm rot="5400000">
            <a:off x="6530498" y="-8414"/>
            <a:ext cx="1455738" cy="1513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 algn="ctr"/>
            <a:r>
              <a:rPr sz="1400">
                <a:solidFill>
                  <a:srgbClr val="FFFFFF"/>
                </a:solidFill>
              </a:rPr>
              <a:t>Dipartimento Funzione Pubblica</a:t>
            </a:r>
          </a:p>
          <a:p>
            <a:pPr lvl="0" algn="ctr"/>
            <a:r>
              <a:rPr sz="1400">
                <a:solidFill>
                  <a:srgbClr val="FFFFFF"/>
                </a:solidFill>
              </a:rPr>
              <a:t>Ufficio per la valutazione della performance</a:t>
            </a:r>
          </a:p>
        </p:txBody>
      </p:sp>
      <p:sp>
        <p:nvSpPr>
          <p:cNvPr id="88" name="Shape 88"/>
          <p:cNvSpPr>
            <a:spLocks noGrp="1"/>
          </p:cNvSpPr>
          <p:nvPr>
            <p:ph type="title"/>
          </p:nvPr>
        </p:nvSpPr>
        <p:spPr>
          <a:xfrm>
            <a:off x="6629400" y="937305"/>
            <a:ext cx="2057400" cy="592069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257BD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>
                <a:solidFill>
                  <a:srgbClr val="1257BD"/>
                </a:solidFill>
              </a:rPr>
              <a:t>Testo titolo</a:t>
            </a:r>
          </a:p>
        </p:txBody>
      </p:sp>
      <p:sp>
        <p:nvSpPr>
          <p:cNvPr id="89" name="Shape 89"/>
          <p:cNvSpPr>
            <a:spLocks noGrp="1"/>
          </p:cNvSpPr>
          <p:nvPr>
            <p:ph type="body" idx="1"/>
          </p:nvPr>
        </p:nvSpPr>
        <p:spPr>
          <a:xfrm>
            <a:off x="457200" y="1669143"/>
            <a:ext cx="6019800" cy="5188857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Corpo livello uno</a:t>
            </a:r>
          </a:p>
          <a:p>
            <a:pPr lvl="1">
              <a:defRPr sz="1800"/>
            </a:pPr>
            <a:r>
              <a:rPr sz="3200"/>
              <a:t>Corpo livello due</a:t>
            </a:r>
          </a:p>
          <a:p>
            <a:pPr lvl="2">
              <a:defRPr sz="1800"/>
            </a:pPr>
            <a:r>
              <a:rPr sz="3200"/>
              <a:t>Corpo livello tre</a:t>
            </a:r>
          </a:p>
          <a:p>
            <a:pPr lvl="3">
              <a:defRPr sz="1800"/>
            </a:pPr>
            <a:r>
              <a:rPr sz="3200"/>
              <a:t>Corpo livello quattro</a:t>
            </a:r>
          </a:p>
          <a:p>
            <a:pPr lvl="4">
              <a:defRPr sz="1800"/>
            </a:pPr>
            <a:r>
              <a:rPr sz="3200"/>
              <a:t>Corpo livello cinque</a:t>
            </a:r>
          </a:p>
        </p:txBody>
      </p:sp>
      <p:sp>
        <p:nvSpPr>
          <p:cNvPr id="90" name="Shape 9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>
                <a:solidFill>
                  <a:srgbClr val="FFFFFF"/>
                </a:solidFill>
              </a:rPr>
              <a:t>Testo titolo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Corpo livello uno</a:t>
            </a:r>
          </a:p>
          <a:p>
            <a:pPr lvl="1">
              <a:defRPr sz="1800"/>
            </a:pPr>
            <a:r>
              <a:rPr sz="3200"/>
              <a:t>Corpo livello due</a:t>
            </a:r>
          </a:p>
          <a:p>
            <a:pPr lvl="2">
              <a:defRPr sz="1800"/>
            </a:pPr>
            <a:r>
              <a:rPr sz="3200"/>
              <a:t>Corpo livello tre</a:t>
            </a:r>
          </a:p>
          <a:p>
            <a:pPr lvl="3">
              <a:defRPr sz="1800"/>
            </a:pPr>
            <a:r>
              <a:rPr sz="3200"/>
              <a:t>Corpo livello quattro</a:t>
            </a:r>
          </a:p>
          <a:p>
            <a:pPr lvl="4">
              <a:defRPr sz="1800"/>
            </a:pPr>
            <a:r>
              <a:rPr sz="3200"/>
              <a:t>Corpo livello cinque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0" y="6246812"/>
            <a:ext cx="9144000" cy="617538"/>
          </a:xfrm>
          <a:prstGeom prst="rect">
            <a:avLst/>
          </a:prstGeom>
          <a:solidFill>
            <a:srgbClr val="1257BD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Shape 23"/>
          <p:cNvSpPr/>
          <p:nvPr/>
        </p:nvSpPr>
        <p:spPr>
          <a:xfrm>
            <a:off x="0" y="0"/>
            <a:ext cx="9144000" cy="1511300"/>
          </a:xfrm>
          <a:prstGeom prst="rect">
            <a:avLst/>
          </a:prstGeom>
          <a:solidFill>
            <a:srgbClr val="1257BD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24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2900" y="6291262"/>
            <a:ext cx="520700" cy="579438"/>
          </a:xfrm>
          <a:prstGeom prst="rect">
            <a:avLst/>
          </a:prstGeom>
          <a:ln w="12700">
            <a:miter lim="400000"/>
          </a:ln>
        </p:spPr>
      </p:pic>
      <p:sp>
        <p:nvSpPr>
          <p:cNvPr id="25" name="Shape 25"/>
          <p:cNvSpPr/>
          <p:nvPr/>
        </p:nvSpPr>
        <p:spPr>
          <a:xfrm>
            <a:off x="960437" y="6251575"/>
            <a:ext cx="3878263" cy="815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sz="1600">
                <a:solidFill>
                  <a:srgbClr val="FFFFFF"/>
                </a:solidFill>
              </a:rPr>
              <a:t>Dipartimento Funzione Pubblica</a:t>
            </a:r>
          </a:p>
          <a:p>
            <a:pPr lvl="0"/>
            <a:r>
              <a:rPr sz="1600">
                <a:solidFill>
                  <a:srgbClr val="FFFFFF"/>
                </a:solidFill>
              </a:rPr>
              <a:t>Ufficio per la valutazione della performance</a:t>
            </a:r>
          </a:p>
        </p:txBody>
      </p:sp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cap="all"/>
            </a:lvl1pPr>
          </a:lstStyle>
          <a:p>
            <a:pPr lvl="0">
              <a:defRPr sz="1800" b="0" cap="none">
                <a:solidFill>
                  <a:srgbClr val="000000"/>
                </a:solidFill>
              </a:defRPr>
            </a:pPr>
            <a:r>
              <a:rPr sz="4000" b="1" cap="all">
                <a:solidFill>
                  <a:srgbClr val="FFFFFF"/>
                </a:solidFill>
              </a:rPr>
              <a:t>Testo titolo</a:t>
            </a:r>
          </a:p>
        </p:txBody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Corpo livello uno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Corpo livello due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Corpo livello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Corpo livello quattro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Corpo livello cinque</a:t>
            </a:r>
          </a:p>
        </p:txBody>
      </p:sp>
      <p:sp>
        <p:nvSpPr>
          <p:cNvPr id="28" name="Shape 2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/>
        </p:nvSpPr>
        <p:spPr>
          <a:xfrm>
            <a:off x="0" y="6246812"/>
            <a:ext cx="9144000" cy="617538"/>
          </a:xfrm>
          <a:prstGeom prst="rect">
            <a:avLst/>
          </a:prstGeom>
          <a:solidFill>
            <a:srgbClr val="1257BD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" name="Shape 31"/>
          <p:cNvSpPr/>
          <p:nvPr/>
        </p:nvSpPr>
        <p:spPr>
          <a:xfrm>
            <a:off x="0" y="0"/>
            <a:ext cx="9144000" cy="1511300"/>
          </a:xfrm>
          <a:prstGeom prst="rect">
            <a:avLst/>
          </a:prstGeom>
          <a:solidFill>
            <a:srgbClr val="1257BD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2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2900" y="6291262"/>
            <a:ext cx="520700" cy="579438"/>
          </a:xfrm>
          <a:prstGeom prst="rect">
            <a:avLst/>
          </a:prstGeom>
          <a:ln w="12700">
            <a:miter lim="400000"/>
          </a:ln>
        </p:spPr>
      </p:pic>
      <p:sp>
        <p:nvSpPr>
          <p:cNvPr id="33" name="Shape 33"/>
          <p:cNvSpPr/>
          <p:nvPr/>
        </p:nvSpPr>
        <p:spPr>
          <a:xfrm>
            <a:off x="960437" y="6251575"/>
            <a:ext cx="3878263" cy="815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sz="1600">
                <a:solidFill>
                  <a:srgbClr val="FFFFFF"/>
                </a:solidFill>
              </a:rPr>
              <a:t>Dipartimento Funzione Pubblica</a:t>
            </a:r>
          </a:p>
          <a:p>
            <a:pPr lvl="0"/>
            <a:r>
              <a:rPr sz="1600">
                <a:solidFill>
                  <a:srgbClr val="FFFFFF"/>
                </a:solidFill>
              </a:rPr>
              <a:t>Ufficio per la valutazione della performance</a:t>
            </a:r>
          </a:p>
        </p:txBody>
      </p:sp>
      <p:sp>
        <p:nvSpPr>
          <p:cNvPr id="34" name="Shape 3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>
                <a:solidFill>
                  <a:srgbClr val="FFFFFF"/>
                </a:solidFill>
              </a:rPr>
              <a:t>Testo titolo</a:t>
            </a:r>
          </a:p>
        </p:txBody>
      </p:sp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38600" cy="52578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Corpo livello uno</a:t>
            </a:r>
          </a:p>
          <a:p>
            <a:pPr lvl="1">
              <a:defRPr sz="1800"/>
            </a:pPr>
            <a:r>
              <a:rPr sz="2800"/>
              <a:t>Corpo livello due</a:t>
            </a:r>
          </a:p>
          <a:p>
            <a:pPr lvl="2">
              <a:defRPr sz="1800"/>
            </a:pPr>
            <a:r>
              <a:rPr sz="2800"/>
              <a:t>Corpo livello tre</a:t>
            </a:r>
          </a:p>
          <a:p>
            <a:pPr lvl="3">
              <a:defRPr sz="1800"/>
            </a:pPr>
            <a:r>
              <a:rPr sz="2800"/>
              <a:t>Corpo livello quattro</a:t>
            </a:r>
          </a:p>
          <a:p>
            <a:pPr lvl="4">
              <a:defRPr sz="1800"/>
            </a:pPr>
            <a:r>
              <a:rPr sz="2800"/>
              <a:t>Corpo livello cinque</a:t>
            </a:r>
          </a:p>
        </p:txBody>
      </p:sp>
      <p:sp>
        <p:nvSpPr>
          <p:cNvPr id="36" name="Shape 3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0" y="6246812"/>
            <a:ext cx="9144000" cy="617538"/>
          </a:xfrm>
          <a:prstGeom prst="rect">
            <a:avLst/>
          </a:prstGeom>
          <a:solidFill>
            <a:srgbClr val="1257BD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9" name="Shape 39"/>
          <p:cNvSpPr/>
          <p:nvPr/>
        </p:nvSpPr>
        <p:spPr>
          <a:xfrm>
            <a:off x="0" y="0"/>
            <a:ext cx="9144000" cy="1511300"/>
          </a:xfrm>
          <a:prstGeom prst="rect">
            <a:avLst/>
          </a:prstGeom>
          <a:solidFill>
            <a:srgbClr val="1257BD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0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2900" y="6291262"/>
            <a:ext cx="520700" cy="579438"/>
          </a:xfrm>
          <a:prstGeom prst="rect">
            <a:avLst/>
          </a:prstGeom>
          <a:ln w="12700">
            <a:miter lim="400000"/>
          </a:ln>
        </p:spPr>
      </p:pic>
      <p:sp>
        <p:nvSpPr>
          <p:cNvPr id="41" name="Shape 41"/>
          <p:cNvSpPr/>
          <p:nvPr/>
        </p:nvSpPr>
        <p:spPr>
          <a:xfrm>
            <a:off x="960437" y="6251575"/>
            <a:ext cx="3878263" cy="815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sz="1600">
                <a:solidFill>
                  <a:srgbClr val="FFFFFF"/>
                </a:solidFill>
              </a:rPr>
              <a:t>Dipartimento Funzione Pubblica</a:t>
            </a:r>
          </a:p>
          <a:p>
            <a:pPr lvl="0"/>
            <a:r>
              <a:rPr sz="1600">
                <a:solidFill>
                  <a:srgbClr val="FFFFFF"/>
                </a:solidFill>
              </a:rPr>
              <a:t>Ufficio per la valutazione della performance</a:t>
            </a:r>
          </a:p>
        </p:txBody>
      </p:sp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xfrm>
            <a:off x="457200" y="245460"/>
            <a:ext cx="8229600" cy="1201356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>
                <a:solidFill>
                  <a:srgbClr val="FFFFFF"/>
                </a:solidFill>
              </a:rPr>
              <a:t>Testo titolo</a:t>
            </a:r>
          </a:p>
        </p:txBody>
      </p:sp>
      <p:sp>
        <p:nvSpPr>
          <p:cNvPr id="43" name="Shape 43"/>
          <p:cNvSpPr>
            <a:spLocks noGrp="1"/>
          </p:cNvSpPr>
          <p:nvPr>
            <p:ph type="body" idx="1"/>
          </p:nvPr>
        </p:nvSpPr>
        <p:spPr>
          <a:xfrm>
            <a:off x="457200" y="1446815"/>
            <a:ext cx="4040188" cy="81174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pPr lvl="0">
              <a:defRPr sz="1800" b="0"/>
            </a:pPr>
            <a:r>
              <a:rPr sz="2400" b="1"/>
              <a:t>Corpo livello uno</a:t>
            </a:r>
          </a:p>
          <a:p>
            <a:pPr lvl="1">
              <a:defRPr sz="1800" b="0"/>
            </a:pPr>
            <a:r>
              <a:rPr sz="2400" b="1"/>
              <a:t>Corpo livello due</a:t>
            </a:r>
          </a:p>
          <a:p>
            <a:pPr lvl="2">
              <a:defRPr sz="1800" b="0"/>
            </a:pPr>
            <a:r>
              <a:rPr sz="2400" b="1"/>
              <a:t>Corpo livello tre</a:t>
            </a:r>
          </a:p>
          <a:p>
            <a:pPr lvl="3">
              <a:defRPr sz="1800" b="0"/>
            </a:pPr>
            <a:r>
              <a:rPr sz="2400" b="1"/>
              <a:t>Corpo livello quattro</a:t>
            </a:r>
          </a:p>
          <a:p>
            <a:pPr lvl="4">
              <a:defRPr sz="1800" b="0"/>
            </a:pPr>
            <a:r>
              <a:rPr sz="2400" b="1"/>
              <a:t>Corpo livello cinque</a:t>
            </a:r>
          </a:p>
        </p:txBody>
      </p:sp>
      <p:sp>
        <p:nvSpPr>
          <p:cNvPr id="44" name="Shape 4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0" y="6246812"/>
            <a:ext cx="9144000" cy="617538"/>
          </a:xfrm>
          <a:prstGeom prst="rect">
            <a:avLst/>
          </a:prstGeom>
          <a:solidFill>
            <a:srgbClr val="1257BD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7" name="Shape 47"/>
          <p:cNvSpPr/>
          <p:nvPr/>
        </p:nvSpPr>
        <p:spPr>
          <a:xfrm>
            <a:off x="0" y="0"/>
            <a:ext cx="9144000" cy="1511300"/>
          </a:xfrm>
          <a:prstGeom prst="rect">
            <a:avLst/>
          </a:prstGeom>
          <a:solidFill>
            <a:srgbClr val="1257BD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8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2900" y="6291262"/>
            <a:ext cx="520700" cy="579438"/>
          </a:xfrm>
          <a:prstGeom prst="rect">
            <a:avLst/>
          </a:prstGeom>
          <a:ln w="12700">
            <a:miter lim="400000"/>
          </a:ln>
        </p:spPr>
      </p:pic>
      <p:sp>
        <p:nvSpPr>
          <p:cNvPr id="49" name="Shape 49"/>
          <p:cNvSpPr/>
          <p:nvPr/>
        </p:nvSpPr>
        <p:spPr>
          <a:xfrm>
            <a:off x="960437" y="6251575"/>
            <a:ext cx="3878263" cy="815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sz="1600">
                <a:solidFill>
                  <a:srgbClr val="FFFFFF"/>
                </a:solidFill>
              </a:rPr>
              <a:t>Dipartimento Funzione Pubblica</a:t>
            </a:r>
          </a:p>
          <a:p>
            <a:pPr lvl="0"/>
            <a:r>
              <a:rPr sz="1600">
                <a:solidFill>
                  <a:srgbClr val="FFFFFF"/>
                </a:solidFill>
              </a:rPr>
              <a:t>Ufficio per la valutazione della performance</a:t>
            </a:r>
          </a:p>
        </p:txBody>
      </p:sp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>
                <a:solidFill>
                  <a:srgbClr val="FFFFFF"/>
                </a:solidFill>
              </a:rPr>
              <a:t>Testo titolo</a:t>
            </a:r>
          </a:p>
        </p:txBody>
      </p:sp>
      <p:sp>
        <p:nvSpPr>
          <p:cNvPr id="51" name="Shape 5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0" y="6246812"/>
            <a:ext cx="9144000" cy="617538"/>
          </a:xfrm>
          <a:prstGeom prst="rect">
            <a:avLst/>
          </a:prstGeom>
          <a:solidFill>
            <a:srgbClr val="1257BD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4" name="Shape 54"/>
          <p:cNvSpPr/>
          <p:nvPr/>
        </p:nvSpPr>
        <p:spPr>
          <a:xfrm>
            <a:off x="0" y="0"/>
            <a:ext cx="9144000" cy="1511300"/>
          </a:xfrm>
          <a:prstGeom prst="rect">
            <a:avLst/>
          </a:prstGeom>
          <a:solidFill>
            <a:srgbClr val="1257BD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55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2900" y="6291262"/>
            <a:ext cx="520700" cy="579438"/>
          </a:xfrm>
          <a:prstGeom prst="rect">
            <a:avLst/>
          </a:prstGeom>
          <a:ln w="12700">
            <a:miter lim="400000"/>
          </a:ln>
        </p:spPr>
      </p:pic>
      <p:sp>
        <p:nvSpPr>
          <p:cNvPr id="56" name="Shape 56"/>
          <p:cNvSpPr/>
          <p:nvPr/>
        </p:nvSpPr>
        <p:spPr>
          <a:xfrm>
            <a:off x="960437" y="6251575"/>
            <a:ext cx="3878263" cy="815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sz="1600">
                <a:solidFill>
                  <a:srgbClr val="FFFFFF"/>
                </a:solidFill>
              </a:rPr>
              <a:t>Dipartimento Funzione Pubblica</a:t>
            </a:r>
          </a:p>
          <a:p>
            <a:pPr lvl="0"/>
            <a:r>
              <a:rPr sz="1600">
                <a:solidFill>
                  <a:srgbClr val="FFFFFF"/>
                </a:solidFill>
              </a:rPr>
              <a:t>Ufficio per la valutazione della performance</a:t>
            </a:r>
          </a:p>
        </p:txBody>
      </p:sp>
      <p:sp>
        <p:nvSpPr>
          <p:cNvPr id="57" name="Shape 5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0" y="6246812"/>
            <a:ext cx="9144000" cy="617538"/>
          </a:xfrm>
          <a:prstGeom prst="rect">
            <a:avLst/>
          </a:prstGeom>
          <a:solidFill>
            <a:srgbClr val="1257BD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0" name="Shape 60"/>
          <p:cNvSpPr/>
          <p:nvPr/>
        </p:nvSpPr>
        <p:spPr>
          <a:xfrm>
            <a:off x="0" y="0"/>
            <a:ext cx="9144000" cy="1511300"/>
          </a:xfrm>
          <a:prstGeom prst="rect">
            <a:avLst/>
          </a:prstGeom>
          <a:solidFill>
            <a:srgbClr val="1257BD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61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2900" y="6291262"/>
            <a:ext cx="520700" cy="579438"/>
          </a:xfrm>
          <a:prstGeom prst="rect">
            <a:avLst/>
          </a:prstGeom>
          <a:ln w="12700">
            <a:miter lim="400000"/>
          </a:ln>
        </p:spPr>
      </p:pic>
      <p:sp>
        <p:nvSpPr>
          <p:cNvPr id="62" name="Shape 62"/>
          <p:cNvSpPr/>
          <p:nvPr/>
        </p:nvSpPr>
        <p:spPr>
          <a:xfrm>
            <a:off x="960437" y="6251575"/>
            <a:ext cx="3878263" cy="815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sz="1600">
                <a:solidFill>
                  <a:srgbClr val="FFFFFF"/>
                </a:solidFill>
              </a:rPr>
              <a:t>Dipartimento Funzione Pubblica</a:t>
            </a:r>
          </a:p>
          <a:p>
            <a:pPr lvl="0"/>
            <a:r>
              <a:rPr sz="1600">
                <a:solidFill>
                  <a:srgbClr val="FFFFFF"/>
                </a:solidFill>
              </a:rPr>
              <a:t>Ufficio per la valutazione della performance</a:t>
            </a:r>
          </a:p>
        </p:txBody>
      </p:sp>
      <p:sp>
        <p:nvSpPr>
          <p:cNvPr id="63" name="Shape 63"/>
          <p:cNvSpPr>
            <a:spLocks noGrp="1"/>
          </p:cNvSpPr>
          <p:nvPr>
            <p:ph type="body" idx="1"/>
          </p:nvPr>
        </p:nvSpPr>
        <p:spPr>
          <a:xfrm>
            <a:off x="3575050" y="1741714"/>
            <a:ext cx="5111750" cy="511628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Corpo livello uno</a:t>
            </a:r>
          </a:p>
          <a:p>
            <a:pPr lvl="1">
              <a:defRPr sz="1800"/>
            </a:pPr>
            <a:r>
              <a:rPr sz="3200"/>
              <a:t>Corpo livello due</a:t>
            </a:r>
          </a:p>
          <a:p>
            <a:pPr lvl="2">
              <a:defRPr sz="1800"/>
            </a:pPr>
            <a:r>
              <a:rPr sz="3200"/>
              <a:t>Corpo livello tre</a:t>
            </a:r>
          </a:p>
          <a:p>
            <a:pPr lvl="3">
              <a:defRPr sz="1800"/>
            </a:pPr>
            <a:r>
              <a:rPr sz="3200"/>
              <a:t>Corpo livello quattro</a:t>
            </a:r>
          </a:p>
          <a:p>
            <a:pPr lvl="4">
              <a:defRPr sz="1800"/>
            </a:pPr>
            <a:r>
              <a:rPr sz="3200"/>
              <a:t>Corpo livello cinque</a:t>
            </a:r>
          </a:p>
        </p:txBody>
      </p:sp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92276"/>
          </a:xfrm>
          <a:prstGeom prst="rect">
            <a:avLst/>
          </a:prstGeom>
        </p:spPr>
        <p:txBody>
          <a:bodyPr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>
                <a:solidFill>
                  <a:srgbClr val="FFFFFF"/>
                </a:solidFill>
              </a:rPr>
              <a:t>Testo titolo</a:t>
            </a:r>
          </a:p>
        </p:txBody>
      </p:sp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0" y="6246812"/>
            <a:ext cx="9144000" cy="617538"/>
          </a:xfrm>
          <a:prstGeom prst="rect">
            <a:avLst/>
          </a:prstGeom>
          <a:solidFill>
            <a:srgbClr val="1257BD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8" name="Shape 68"/>
          <p:cNvSpPr/>
          <p:nvPr/>
        </p:nvSpPr>
        <p:spPr>
          <a:xfrm>
            <a:off x="0" y="0"/>
            <a:ext cx="9144000" cy="1511300"/>
          </a:xfrm>
          <a:prstGeom prst="rect">
            <a:avLst/>
          </a:prstGeom>
          <a:solidFill>
            <a:srgbClr val="1257BD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9" name="Shape 69"/>
          <p:cNvSpPr/>
          <p:nvPr/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>
            <a:lvl1pPr algn="ctr">
              <a:defRPr sz="4400"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>
                <a:solidFill>
                  <a:srgbClr val="FFFFFF"/>
                </a:solidFill>
              </a:rPr>
              <a:t>Fare clic per modificare stile</a:t>
            </a:r>
          </a:p>
        </p:txBody>
      </p:sp>
      <p:pic>
        <p:nvPicPr>
          <p:cNvPr id="70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42900" y="6291262"/>
            <a:ext cx="520700" cy="579438"/>
          </a:xfrm>
          <a:prstGeom prst="rect">
            <a:avLst/>
          </a:prstGeom>
          <a:ln w="12700">
            <a:miter lim="400000"/>
          </a:ln>
        </p:spPr>
      </p:pic>
      <p:sp>
        <p:nvSpPr>
          <p:cNvPr id="71" name="Shape 71"/>
          <p:cNvSpPr/>
          <p:nvPr/>
        </p:nvSpPr>
        <p:spPr>
          <a:xfrm>
            <a:off x="960437" y="6251575"/>
            <a:ext cx="3878263" cy="815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sz="1600">
                <a:solidFill>
                  <a:srgbClr val="FFFFFF"/>
                </a:solidFill>
              </a:rPr>
              <a:t>Dipartimento Funzione Pubblica</a:t>
            </a:r>
          </a:p>
          <a:p>
            <a:pPr lvl="0"/>
            <a:r>
              <a:rPr sz="1600">
                <a:solidFill>
                  <a:srgbClr val="FFFFFF"/>
                </a:solidFill>
              </a:rPr>
              <a:t>Ufficio per la valutazione della performance</a:t>
            </a:r>
          </a:p>
        </p:txBody>
      </p:sp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FFFFFF"/>
                </a:solidFill>
              </a:rPr>
              <a:t>Testo titolo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pPr lvl="0">
              <a:defRPr sz="1800"/>
            </a:pPr>
            <a:r>
              <a:rPr sz="1400"/>
              <a:t>Corpo livello uno</a:t>
            </a:r>
          </a:p>
          <a:p>
            <a:pPr lvl="1">
              <a:defRPr sz="1800"/>
            </a:pPr>
            <a:r>
              <a:rPr sz="1400"/>
              <a:t>Corpo livello due</a:t>
            </a:r>
          </a:p>
          <a:p>
            <a:pPr lvl="2">
              <a:defRPr sz="1800"/>
            </a:pPr>
            <a:r>
              <a:rPr sz="1400"/>
              <a:t>Corpo livello tre</a:t>
            </a:r>
          </a:p>
          <a:p>
            <a:pPr lvl="3">
              <a:defRPr sz="1800"/>
            </a:pPr>
            <a:r>
              <a:rPr sz="1400"/>
              <a:t>Corpo livello quattro</a:t>
            </a:r>
          </a:p>
          <a:p>
            <a:pPr lvl="4">
              <a:defRPr sz="1800"/>
            </a:pPr>
            <a:r>
              <a:rPr sz="1400"/>
              <a:t>Corpo livello cinque</a:t>
            </a:r>
          </a:p>
        </p:txBody>
      </p:sp>
      <p:sp>
        <p:nvSpPr>
          <p:cNvPr id="74" name="Shape 7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6246812"/>
            <a:ext cx="9144000" cy="617538"/>
          </a:xfrm>
          <a:prstGeom prst="rect">
            <a:avLst/>
          </a:prstGeom>
          <a:solidFill>
            <a:srgbClr val="1257BD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Shape 3"/>
          <p:cNvSpPr/>
          <p:nvPr/>
        </p:nvSpPr>
        <p:spPr>
          <a:xfrm>
            <a:off x="0" y="0"/>
            <a:ext cx="9144000" cy="1511300"/>
          </a:xfrm>
          <a:prstGeom prst="rect">
            <a:avLst/>
          </a:prstGeom>
          <a:solidFill>
            <a:srgbClr val="1257BD"/>
          </a:solidFill>
          <a:ln>
            <a:solidFill>
              <a:srgbClr val="4A7EBB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0" tIns="0" rIns="0" bIns="0" anchor="ctr"/>
          <a:lstStyle/>
          <a:p>
            <a:pPr lvl="0"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" name="image1.png"/>
          <p:cNvPicPr/>
          <p:nvPr/>
        </p:nvPicPr>
        <p:blipFill>
          <a:blip r:embed="rId13">
            <a:extLst/>
          </a:blip>
          <a:stretch>
            <a:fillRect/>
          </a:stretch>
        </p:blipFill>
        <p:spPr>
          <a:xfrm>
            <a:off x="342900" y="6291262"/>
            <a:ext cx="520700" cy="579438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5"/>
          <p:cNvSpPr/>
          <p:nvPr/>
        </p:nvSpPr>
        <p:spPr>
          <a:xfrm>
            <a:off x="960437" y="6251575"/>
            <a:ext cx="3878263" cy="815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 lvl="0"/>
            <a:r>
              <a:rPr sz="1600">
                <a:solidFill>
                  <a:srgbClr val="FFFFFF"/>
                </a:solidFill>
              </a:rPr>
              <a:t>Dipartimento Funzione Pubblica</a:t>
            </a:r>
          </a:p>
          <a:p>
            <a:pPr lvl="0"/>
            <a:r>
              <a:rPr sz="1600">
                <a:solidFill>
                  <a:srgbClr val="FFFFFF"/>
                </a:solidFill>
              </a:rPr>
              <a:t>Ufficio per la valutazione della performance</a:t>
            </a:r>
          </a:p>
        </p:txBody>
      </p:sp>
      <p:sp>
        <p:nvSpPr>
          <p:cNvPr id="6" name="Shape 6"/>
          <p:cNvSpPr/>
          <p:nvPr/>
        </p:nvSpPr>
        <p:spPr>
          <a:xfrm>
            <a:off x="6342062" y="6421755"/>
            <a:ext cx="1762126" cy="2692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defRPr sz="1200"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200" b="1">
                <a:solidFill>
                  <a:srgbClr val="FFFFFF"/>
                </a:solidFill>
              </a:rPr>
              <a:t>Incontro con gli OIV</a:t>
            </a:r>
          </a:p>
        </p:txBody>
      </p:sp>
      <p:sp>
        <p:nvSpPr>
          <p:cNvPr id="7" name="Shape 7"/>
          <p:cNvSpPr>
            <a:spLocks noGrp="1"/>
          </p:cNvSpPr>
          <p:nvPr>
            <p:ph type="title"/>
          </p:nvPr>
        </p:nvSpPr>
        <p:spPr>
          <a:xfrm>
            <a:off x="457200" y="92076"/>
            <a:ext cx="8229600" cy="15081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/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>
                <a:solidFill>
                  <a:srgbClr val="FFFFFF"/>
                </a:solidFill>
              </a:rPr>
              <a:t>Testo titolo</a:t>
            </a:r>
          </a:p>
        </p:txBody>
      </p:sp>
      <p:sp>
        <p:nvSpPr>
          <p:cNvPr id="8" name="Shape 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pPr lvl="0">
              <a:defRPr sz="1800"/>
            </a:pPr>
            <a:r>
              <a:rPr sz="3200"/>
              <a:t>Corpo livello uno</a:t>
            </a:r>
          </a:p>
          <a:p>
            <a:pPr lvl="1">
              <a:defRPr sz="1800"/>
            </a:pPr>
            <a:r>
              <a:rPr sz="3200"/>
              <a:t>Corpo livello due</a:t>
            </a:r>
          </a:p>
          <a:p>
            <a:pPr lvl="2">
              <a:defRPr sz="1800"/>
            </a:pPr>
            <a:r>
              <a:rPr sz="3200"/>
              <a:t>Corpo livello tre</a:t>
            </a:r>
          </a:p>
          <a:p>
            <a:pPr lvl="3">
              <a:defRPr sz="1800"/>
            </a:pPr>
            <a:r>
              <a:rPr sz="3200"/>
              <a:t>Corpo livello quattro</a:t>
            </a:r>
          </a:p>
          <a:p>
            <a:pPr lvl="4">
              <a:defRPr sz="1800"/>
            </a:pPr>
            <a:r>
              <a:rPr sz="3200"/>
              <a:t>Corpo livello cinque</a:t>
            </a:r>
          </a:p>
        </p:txBody>
      </p:sp>
      <p:sp>
        <p:nvSpPr>
          <p:cNvPr id="9" name="Shape 9"/>
          <p:cNvSpPr>
            <a:spLocks noGrp="1"/>
          </p:cNvSpPr>
          <p:nvPr>
            <p:ph type="sldNum" sz="quarter" idx="2"/>
          </p:nvPr>
        </p:nvSpPr>
        <p:spPr>
          <a:xfrm>
            <a:off x="8224838" y="6404292"/>
            <a:ext cx="461963" cy="269241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spAutoFit/>
          </a:bodyPr>
          <a:lstStyle>
            <a:lvl1pPr algn="r">
              <a:defRPr sz="1200" b="1">
                <a:solidFill>
                  <a:srgbClr val="FFFFFF"/>
                </a:solidFill>
              </a:defRPr>
            </a:lvl1pPr>
          </a:lstStyle>
          <a:p>
            <a:pPr lvl="0"/>
            <a:fld id="{86CB4B4D-7CA3-9044-876B-883B54F8677D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defTabSz="457200">
        <a:defRPr sz="4400" b="1">
          <a:solidFill>
            <a:srgbClr val="FFFFFF"/>
          </a:solidFill>
          <a:latin typeface="Calibri"/>
          <a:ea typeface="Calibri"/>
          <a:cs typeface="Calibri"/>
          <a:sym typeface="Calibri"/>
        </a:defRPr>
      </a:lvl1pPr>
      <a:lvl2pPr algn="ctr" defTabSz="457200">
        <a:defRPr sz="4400" b="1">
          <a:solidFill>
            <a:srgbClr val="FFFFFF"/>
          </a:solidFill>
          <a:latin typeface="Calibri"/>
          <a:ea typeface="Calibri"/>
          <a:cs typeface="Calibri"/>
          <a:sym typeface="Calibri"/>
        </a:defRPr>
      </a:lvl2pPr>
      <a:lvl3pPr algn="ctr" defTabSz="457200">
        <a:defRPr sz="4400" b="1">
          <a:solidFill>
            <a:srgbClr val="FFFFFF"/>
          </a:solidFill>
          <a:latin typeface="Calibri"/>
          <a:ea typeface="Calibri"/>
          <a:cs typeface="Calibri"/>
          <a:sym typeface="Calibri"/>
        </a:defRPr>
      </a:lvl3pPr>
      <a:lvl4pPr algn="ctr" defTabSz="457200">
        <a:defRPr sz="4400" b="1">
          <a:solidFill>
            <a:srgbClr val="FFFFFF"/>
          </a:solidFill>
          <a:latin typeface="Calibri"/>
          <a:ea typeface="Calibri"/>
          <a:cs typeface="Calibri"/>
          <a:sym typeface="Calibri"/>
        </a:defRPr>
      </a:lvl4pPr>
      <a:lvl5pPr algn="ctr" defTabSz="457200">
        <a:defRPr sz="4400" b="1">
          <a:solidFill>
            <a:srgbClr val="FFFFFF"/>
          </a:solidFill>
          <a:latin typeface="Calibri"/>
          <a:ea typeface="Calibri"/>
          <a:cs typeface="Calibri"/>
          <a:sym typeface="Calibri"/>
        </a:defRPr>
      </a:lvl5pPr>
      <a:lvl6pPr indent="457200" algn="ctr" defTabSz="457200">
        <a:defRPr sz="4400" b="1">
          <a:solidFill>
            <a:srgbClr val="FFFFFF"/>
          </a:solidFill>
          <a:latin typeface="Calibri"/>
          <a:ea typeface="Calibri"/>
          <a:cs typeface="Calibri"/>
          <a:sym typeface="Calibri"/>
        </a:defRPr>
      </a:lvl6pPr>
      <a:lvl7pPr indent="914400" algn="ctr" defTabSz="457200">
        <a:defRPr sz="4400" b="1">
          <a:solidFill>
            <a:srgbClr val="FFFFFF"/>
          </a:solidFill>
          <a:latin typeface="Calibri"/>
          <a:ea typeface="Calibri"/>
          <a:cs typeface="Calibri"/>
          <a:sym typeface="Calibri"/>
        </a:defRPr>
      </a:lvl7pPr>
      <a:lvl8pPr indent="1371600" algn="ctr" defTabSz="457200">
        <a:defRPr sz="4400" b="1">
          <a:solidFill>
            <a:srgbClr val="FFFFFF"/>
          </a:solidFill>
          <a:latin typeface="Calibri"/>
          <a:ea typeface="Calibri"/>
          <a:cs typeface="Calibri"/>
          <a:sym typeface="Calibri"/>
        </a:defRPr>
      </a:lvl8pPr>
      <a:lvl9pPr indent="1828800" algn="ctr" defTabSz="457200">
        <a:defRPr sz="4400" b="1">
          <a:solidFill>
            <a:srgbClr val="FFFFFF"/>
          </a:solidFill>
          <a:latin typeface="Calibri"/>
          <a:ea typeface="Calibri"/>
          <a:cs typeface="Calibri"/>
          <a:sym typeface="Calibri"/>
        </a:defRPr>
      </a:lvl9pPr>
    </p:titleStyle>
    <p:bodyStyle>
      <a:lvl1pPr marL="342900" indent="-34290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1pPr>
      <a:lvl2pPr marL="783771" indent="-326571" defTabSz="45720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2pPr>
      <a:lvl3pPr marL="1219200" indent="-30480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3pPr>
      <a:lvl4pPr marL="1737360" indent="-365760" defTabSz="457200">
        <a:spcBef>
          <a:spcPts val="700"/>
        </a:spcBef>
        <a:buSzPct val="100000"/>
        <a:buFont typeface="Arial"/>
        <a:buChar char="–"/>
        <a:defRPr sz="3200">
          <a:latin typeface="Calibri"/>
          <a:ea typeface="Calibri"/>
          <a:cs typeface="Calibri"/>
          <a:sym typeface="Calibri"/>
        </a:defRPr>
      </a:lvl4pPr>
      <a:lvl5pPr marL="2194560" indent="-365760" defTabSz="457200">
        <a:spcBef>
          <a:spcPts val="700"/>
        </a:spcBef>
        <a:buSzPct val="100000"/>
        <a:buFont typeface="Arial"/>
        <a:buChar char="»"/>
        <a:defRPr sz="3200">
          <a:latin typeface="Calibri"/>
          <a:ea typeface="Calibri"/>
          <a:cs typeface="Calibri"/>
          <a:sym typeface="Calibri"/>
        </a:defRPr>
      </a:lvl5pPr>
      <a:lvl6pPr marL="2651760" indent="-36576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6pPr>
      <a:lvl7pPr marL="3108960" indent="-365760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7pPr>
      <a:lvl8pPr marL="3566159" indent="-365759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8pPr>
      <a:lvl9pPr marL="4023359" indent="-365759" defTabSz="457200">
        <a:spcBef>
          <a:spcPts val="700"/>
        </a:spcBef>
        <a:buSzPct val="100000"/>
        <a:buFont typeface="Arial"/>
        <a:buChar char="•"/>
        <a:defRPr sz="3200">
          <a:latin typeface="Calibri"/>
          <a:ea typeface="Calibri"/>
          <a:cs typeface="Calibri"/>
          <a:sym typeface="Calibri"/>
        </a:defRPr>
      </a:lvl9pPr>
    </p:bodyStyle>
    <p:otherStyle>
      <a:lvl1pPr algn="r" defTabSz="457200">
        <a:defRPr sz="1200" b="1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defRPr sz="1200" b="1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defRPr sz="1200" b="1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defRPr sz="1200" b="1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defRPr sz="1200" b="1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defRPr sz="1200" b="1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defRPr sz="1200" b="1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defRPr sz="1200" b="1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defRPr sz="1200" b="1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/>
          </p:cNvSpPr>
          <p:nvPr>
            <p:ph type="title"/>
          </p:nvPr>
        </p:nvSpPr>
        <p:spPr>
          <a:xfrm>
            <a:off x="0" y="2130425"/>
            <a:ext cx="9144000" cy="244951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>
                <a:solidFill>
                  <a:srgbClr val="1257BD"/>
                </a:solidFill>
              </a:rPr>
              <a:t>Secondo incontro con gli</a:t>
            </a:r>
            <a:br>
              <a:rPr sz="4400" b="1">
                <a:solidFill>
                  <a:srgbClr val="1257BD"/>
                </a:solidFill>
              </a:rPr>
            </a:br>
            <a:r>
              <a:rPr sz="4400" b="1">
                <a:solidFill>
                  <a:srgbClr val="1257BD"/>
                </a:solidFill>
              </a:rPr>
              <a:t> Organismi Indipendenti di Valutazione</a:t>
            </a:r>
          </a:p>
        </p:txBody>
      </p:sp>
      <p:sp>
        <p:nvSpPr>
          <p:cNvPr id="95" name="Shape 95"/>
          <p:cNvSpPr>
            <a:spLocks noGrp="1"/>
          </p:cNvSpPr>
          <p:nvPr>
            <p:ph type="body" idx="1"/>
          </p:nvPr>
        </p:nvSpPr>
        <p:spPr>
          <a:xfrm>
            <a:off x="1371600" y="4579937"/>
            <a:ext cx="6519863" cy="159385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lnSpc>
                <a:spcPct val="80000"/>
              </a:lnSpc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endParaRPr sz="2000">
              <a:solidFill>
                <a:srgbClr val="888888"/>
              </a:solidFill>
            </a:endParaRPr>
          </a:p>
          <a:p>
            <a:pPr lvl="0">
              <a:lnSpc>
                <a:spcPct val="80000"/>
              </a:lnSpc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19 gennaio 2017</a:t>
            </a:r>
          </a:p>
          <a:p>
            <a:pPr lvl="0">
              <a:lnSpc>
                <a:spcPct val="80000"/>
              </a:lnSpc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endParaRPr sz="2000">
              <a:solidFill>
                <a:srgbClr val="888888"/>
              </a:solidFill>
            </a:endParaRPr>
          </a:p>
          <a:p>
            <a:pPr lvl="0">
              <a:lnSpc>
                <a:spcPct val="80000"/>
              </a:lnSpc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Presidenza del Consiglio dei Ministri - Sala Tarantelli</a:t>
            </a:r>
          </a:p>
          <a:p>
            <a:pPr lvl="0">
              <a:lnSpc>
                <a:spcPct val="80000"/>
              </a:lnSpc>
              <a:spcBef>
                <a:spcPts val="400"/>
              </a:spcBef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88888"/>
                </a:solidFill>
              </a:rPr>
              <a:t>Roma,  Corso Vittorio Emanuele II, 116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defTabSz="292607">
              <a:defRPr sz="1800" b="0">
                <a:solidFill>
                  <a:srgbClr val="000000"/>
                </a:solidFill>
              </a:defRPr>
            </a:pPr>
            <a:r>
              <a:rPr sz="2816" b="1">
                <a:solidFill>
                  <a:srgbClr val="FFFFFF"/>
                </a:solidFill>
              </a:rPr>
              <a:t/>
            </a:r>
            <a:br>
              <a:rPr sz="2816" b="1">
                <a:solidFill>
                  <a:srgbClr val="FFFFFF"/>
                </a:solidFill>
              </a:rPr>
            </a:br>
            <a:r>
              <a:rPr sz="2048" b="1">
                <a:solidFill>
                  <a:srgbClr val="FFFFFF"/>
                </a:solidFill>
              </a:rPr>
              <a:t>…….. responsabilizzazione</a:t>
            </a:r>
            <a:br>
              <a:rPr sz="2048" b="1">
                <a:solidFill>
                  <a:srgbClr val="FFFFFF"/>
                </a:solidFill>
              </a:rPr>
            </a:br>
            <a:endParaRPr sz="2048" b="1">
              <a:solidFill>
                <a:srgbClr val="FFFFFF"/>
              </a:solidFill>
            </a:endParaRPr>
          </a:p>
        </p:txBody>
      </p:sp>
      <p:sp>
        <p:nvSpPr>
          <p:cNvPr id="135" name="Shape 135"/>
          <p:cNvSpPr>
            <a:spLocks noGrp="1"/>
          </p:cNvSpPr>
          <p:nvPr>
            <p:ph type="body" idx="1"/>
          </p:nvPr>
        </p:nvSpPr>
        <p:spPr>
          <a:xfrm>
            <a:off x="457200" y="1816924"/>
            <a:ext cx="8229600" cy="372885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0" lvl="0" indent="0" algn="just" defTabSz="914400">
              <a:spcBef>
                <a:spcPts val="500"/>
              </a:spcBef>
              <a:buSzTx/>
              <a:buNone/>
              <a:defRPr sz="1800"/>
            </a:pPr>
            <a:r>
              <a:rPr sz="2400" b="1" cap="small">
                <a:solidFill>
                  <a:srgbClr val="0070C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Verifica delle attività</a:t>
            </a:r>
          </a:p>
          <a:p>
            <a:pPr marL="0" lvl="0" indent="0" algn="just" defTabSz="914400">
              <a:buSzTx/>
              <a:buNone/>
              <a:defRPr sz="1800"/>
            </a:pPr>
            <a:endParaRPr sz="2400" b="1" cap="small">
              <a:solidFill>
                <a:srgbClr val="0070C0"/>
              </a:solidFill>
              <a:effectLst>
                <a:outerShdw blurRad="38100" dist="38100" dir="2700000" rotWithShape="0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just" defTabSz="914400">
              <a:spcBef>
                <a:spcPts val="400"/>
              </a:spcBef>
              <a:buSzTx/>
              <a:buNone/>
              <a:defRPr sz="1800"/>
            </a:pPr>
            <a:r>
              <a:rPr>
                <a:solidFill>
                  <a:srgbClr val="0B3066"/>
                </a:solidFill>
              </a:rPr>
              <a:t>Il</a:t>
            </a:r>
            <a:r>
              <a:rPr b="1">
                <a:solidFill>
                  <a:srgbClr val="0B3066"/>
                </a:solidFill>
              </a:rPr>
              <a:t> </a:t>
            </a:r>
            <a:r>
              <a:rPr>
                <a:solidFill>
                  <a:srgbClr val="0B3066"/>
                </a:solidFill>
              </a:rPr>
              <a:t>Dipartimento </a:t>
            </a:r>
            <a:r>
              <a:rPr b="1">
                <a:solidFill>
                  <a:srgbClr val="0B3066"/>
                </a:solidFill>
              </a:rPr>
              <a:t>verifica l’attività degli OIV</a:t>
            </a:r>
            <a:r>
              <a:rPr>
                <a:solidFill>
                  <a:srgbClr val="0B3066"/>
                </a:solidFill>
              </a:rPr>
              <a:t> in ordine a:</a:t>
            </a:r>
          </a:p>
          <a:p>
            <a:pPr lvl="0" algn="just" defTabSz="914400">
              <a:buClr>
                <a:srgbClr val="0B3066"/>
              </a:buClr>
              <a:defRPr sz="1800"/>
            </a:pPr>
            <a:endParaRPr>
              <a:solidFill>
                <a:srgbClr val="0B3066"/>
              </a:solidFill>
            </a:endParaRPr>
          </a:p>
          <a:p>
            <a:pPr marL="640896" lvl="1" indent="-183696" algn="just" defTabSz="914400">
              <a:spcBef>
                <a:spcPts val="400"/>
              </a:spcBef>
              <a:buClr>
                <a:srgbClr val="0B3066"/>
              </a:buClr>
              <a:buFont typeface="Helvetica"/>
              <a:buChar char="➢"/>
              <a:defRPr sz="1800"/>
            </a:pPr>
            <a:r>
              <a:rPr b="1">
                <a:solidFill>
                  <a:srgbClr val="0B3066"/>
                </a:solidFill>
              </a:rPr>
              <a:t>conformità</a:t>
            </a:r>
            <a:r>
              <a:rPr>
                <a:solidFill>
                  <a:srgbClr val="0B3066"/>
                </a:solidFill>
              </a:rPr>
              <a:t> dell’attività degli OIV agli indirizzi forniti</a:t>
            </a:r>
            <a:endParaRPr sz="2800"/>
          </a:p>
          <a:p>
            <a:pPr marL="0" lvl="1" indent="457200" algn="just" defTabSz="914400">
              <a:spcBef>
                <a:spcPts val="600"/>
              </a:spcBef>
              <a:buSzTx/>
              <a:buNone/>
              <a:defRPr sz="1800"/>
            </a:pPr>
            <a:endParaRPr>
              <a:solidFill>
                <a:srgbClr val="0B3066"/>
              </a:solidFill>
            </a:endParaRPr>
          </a:p>
          <a:p>
            <a:pPr marL="640896" lvl="1" indent="-183696" algn="just" defTabSz="914400">
              <a:spcBef>
                <a:spcPts val="400"/>
              </a:spcBef>
              <a:buClr>
                <a:srgbClr val="0B3066"/>
              </a:buClr>
              <a:buFont typeface="Helvetica"/>
              <a:buChar char="➢"/>
              <a:defRPr sz="1800"/>
            </a:pPr>
            <a:r>
              <a:rPr b="1">
                <a:solidFill>
                  <a:srgbClr val="0B3066"/>
                </a:solidFill>
              </a:rPr>
              <a:t>qualità</a:t>
            </a:r>
            <a:r>
              <a:rPr>
                <a:solidFill>
                  <a:srgbClr val="0B3066"/>
                </a:solidFill>
              </a:rPr>
              <a:t> dei loro prodotti, anche tramite procedimenti di valutazione tra pari</a:t>
            </a:r>
          </a:p>
        </p:txBody>
      </p:sp>
      <p:sp>
        <p:nvSpPr>
          <p:cNvPr id="136" name="Shape 136"/>
          <p:cNvSpPr/>
          <p:nvPr/>
        </p:nvSpPr>
        <p:spPr>
          <a:xfrm>
            <a:off x="5011387" y="6404292"/>
            <a:ext cx="1200502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1200"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200" b="1">
                <a:solidFill>
                  <a:srgbClr val="FFFFFF"/>
                </a:solidFill>
              </a:rPr>
              <a:t>19/01/2017</a:t>
            </a:r>
          </a:p>
        </p:txBody>
      </p:sp>
      <p:sp>
        <p:nvSpPr>
          <p:cNvPr id="137" name="Shape 137"/>
          <p:cNvSpPr>
            <a:spLocks noGrp="1"/>
          </p:cNvSpPr>
          <p:nvPr>
            <p:ph type="sldNum" sz="quarter" idx="2"/>
          </p:nvPr>
        </p:nvSpPr>
        <p:spPr>
          <a:xfrm>
            <a:off x="8224838" y="6221730"/>
            <a:ext cx="461963" cy="2692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fld id="{86CB4B4D-7CA3-9044-876B-883B54F8677D}" type="slidenum">
              <a:rPr sz="1200" b="1">
                <a:solidFill>
                  <a:srgbClr val="FFFFFF"/>
                </a:solidFill>
              </a:rPr>
              <a:t>10</a:t>
            </a:fld>
            <a:endParaRPr sz="1200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2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Coerenza e uniformità delle metodologie</a:t>
            </a:r>
          </a:p>
        </p:txBody>
      </p:sp>
      <p:sp>
        <p:nvSpPr>
          <p:cNvPr id="140" name="Shape 140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0" lvl="0" indent="0">
              <a:buSzTx/>
              <a:buNone/>
              <a:defRPr sz="1800"/>
            </a:pPr>
            <a:endParaRPr sz="3200"/>
          </a:p>
          <a:p>
            <a:pPr marL="192881" lvl="0" indent="-192881" defTabSz="914400">
              <a:spcBef>
                <a:spcPts val="400"/>
              </a:spcBef>
              <a:buClr>
                <a:srgbClr val="0B3066"/>
              </a:buClr>
              <a:defRPr sz="1800"/>
            </a:pPr>
            <a:r>
              <a:rPr>
                <a:solidFill>
                  <a:srgbClr val="0B3066"/>
                </a:solidFill>
              </a:rPr>
              <a:t>la </a:t>
            </a:r>
            <a:r>
              <a:rPr b="1">
                <a:solidFill>
                  <a:srgbClr val="0B3066"/>
                </a:solidFill>
              </a:rPr>
              <a:t>permanenza nell’elenco </a:t>
            </a:r>
            <a:r>
              <a:rPr>
                <a:solidFill>
                  <a:srgbClr val="0B3066"/>
                </a:solidFill>
              </a:rPr>
              <a:t>è subordinata all’</a:t>
            </a:r>
            <a:r>
              <a:rPr b="1">
                <a:solidFill>
                  <a:srgbClr val="0B3066"/>
                </a:solidFill>
              </a:rPr>
              <a:t>acquisizione di crediti </a:t>
            </a:r>
            <a:r>
              <a:rPr>
                <a:solidFill>
                  <a:srgbClr val="0B3066"/>
                </a:solidFill>
              </a:rPr>
              <a:t>formativi attraverso la partecipazione a </a:t>
            </a:r>
            <a:r>
              <a:rPr b="1">
                <a:solidFill>
                  <a:srgbClr val="0B3066"/>
                </a:solidFill>
              </a:rPr>
              <a:t>corsi, convegni e seminari qualificati</a:t>
            </a:r>
          </a:p>
          <a:p>
            <a:pPr lvl="0" defTabSz="914400">
              <a:buClr>
                <a:srgbClr val="0B3066"/>
              </a:buClr>
              <a:defRPr sz="1800"/>
            </a:pPr>
            <a:endParaRPr b="1">
              <a:solidFill>
                <a:srgbClr val="0B3066"/>
              </a:solidFill>
            </a:endParaRPr>
          </a:p>
          <a:p>
            <a:pPr marL="192881" lvl="0" indent="-192881" defTabSz="914400">
              <a:spcBef>
                <a:spcPts val="400"/>
              </a:spcBef>
              <a:buClr>
                <a:srgbClr val="0B3066"/>
              </a:buClr>
              <a:defRPr sz="1800"/>
            </a:pPr>
            <a:r>
              <a:rPr b="1">
                <a:solidFill>
                  <a:srgbClr val="0B3066"/>
                </a:solidFill>
              </a:rPr>
              <a:t>collaborazione con la SNA per la formazione continua</a:t>
            </a:r>
          </a:p>
          <a:p>
            <a:pPr lvl="0" defTabSz="914400">
              <a:spcBef>
                <a:spcPts val="400"/>
              </a:spcBef>
              <a:buClr>
                <a:srgbClr val="0B3066"/>
              </a:buClr>
              <a:defRPr sz="1800"/>
            </a:pPr>
            <a:endParaRPr b="1">
              <a:solidFill>
                <a:srgbClr val="0B3066"/>
              </a:solidFill>
            </a:endParaRPr>
          </a:p>
          <a:p>
            <a:pPr marL="192881" lvl="0" indent="-192881" defTabSz="914400">
              <a:spcBef>
                <a:spcPts val="400"/>
              </a:spcBef>
              <a:buClr>
                <a:srgbClr val="0B3066"/>
              </a:buClr>
              <a:defRPr sz="1800"/>
            </a:pPr>
            <a:r>
              <a:rPr b="1">
                <a:solidFill>
                  <a:srgbClr val="0B3066"/>
                </a:solidFill>
              </a:rPr>
              <a:t>SNA e Dipartimento definiscono i criteri per l'accreditamento delle istituzioni pubbliche e private che svolgono attività formative</a:t>
            </a:r>
            <a:r>
              <a:rPr>
                <a:solidFill>
                  <a:srgbClr val="0B3066"/>
                </a:solidFill>
              </a:rPr>
              <a:t> </a:t>
            </a:r>
          </a:p>
        </p:txBody>
      </p:sp>
      <p:sp>
        <p:nvSpPr>
          <p:cNvPr id="141" name="Shape 141"/>
          <p:cNvSpPr/>
          <p:nvPr/>
        </p:nvSpPr>
        <p:spPr>
          <a:xfrm>
            <a:off x="4928260" y="6404292"/>
            <a:ext cx="1283629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1200"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200" b="1">
                <a:solidFill>
                  <a:srgbClr val="FFFFFF"/>
                </a:solidFill>
              </a:rPr>
              <a:t>19/01/2017</a:t>
            </a:r>
          </a:p>
        </p:txBody>
      </p:sp>
      <p:sp>
        <p:nvSpPr>
          <p:cNvPr id="142" name="Shape 142"/>
          <p:cNvSpPr>
            <a:spLocks noGrp="1"/>
          </p:cNvSpPr>
          <p:nvPr>
            <p:ph type="sldNum" sz="quarter" idx="2"/>
          </p:nvPr>
        </p:nvSpPr>
        <p:spPr>
          <a:xfrm>
            <a:off x="8224838" y="6221730"/>
            <a:ext cx="461963" cy="2692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fld id="{86CB4B4D-7CA3-9044-876B-883B54F8677D}" type="slidenum">
              <a:rPr sz="1200" b="1">
                <a:solidFill>
                  <a:srgbClr val="FFFFFF"/>
                </a:solidFill>
              </a:rPr>
              <a:t>11</a:t>
            </a:fld>
            <a:endParaRPr sz="1200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244951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400" b="1">
                <a:solidFill>
                  <a:srgbClr val="1257BD"/>
                </a:solidFill>
              </a:rPr>
              <a:t>…ARRIVEDERCI E… BUON LAVORO! </a:t>
            </a:r>
            <a:r>
              <a:rPr sz="4400">
                <a:solidFill>
                  <a:srgbClr val="1257BD"/>
                </a:solidFill>
                <a:latin typeface="+mn-lt"/>
                <a:ea typeface="+mn-ea"/>
                <a:cs typeface="+mn-cs"/>
                <a:sym typeface="Helvetica"/>
              </a:rPr>
              <a:t>☺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244951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defTabSz="914400">
              <a:defRPr sz="1800" b="0">
                <a:solidFill>
                  <a:srgbClr val="000000"/>
                </a:solidFill>
              </a:defRPr>
            </a:pPr>
            <a:r>
              <a:rPr sz="2800" b="1">
                <a:solidFill>
                  <a:srgbClr val="002776"/>
                </a:solidFill>
                <a:latin typeface="Tahoma"/>
                <a:ea typeface="Tahoma"/>
                <a:cs typeface="Tahoma"/>
                <a:sym typeface="Tahoma"/>
              </a:rPr>
              <a:t>Un aggiornamento sul quadro normativo ed istituzionale</a:t>
            </a:r>
            <a:r>
              <a:rPr sz="2800">
                <a:solidFill>
                  <a:srgbClr val="002776"/>
                </a:solidFill>
                <a:latin typeface="Tahoma"/>
                <a:ea typeface="Tahoma"/>
                <a:cs typeface="Tahoma"/>
                <a:sym typeface="Tahoma"/>
              </a:rPr>
              <a:t>: le novità della disciplina conseguenti all’entrata in vigore del DPR n. 105/2016 e del DM 2 dicembre 2016</a:t>
            </a:r>
            <a:br>
              <a:rPr sz="2800">
                <a:solidFill>
                  <a:srgbClr val="002776"/>
                </a:solidFill>
                <a:latin typeface="Tahoma"/>
                <a:ea typeface="Tahoma"/>
                <a:cs typeface="Tahoma"/>
                <a:sym typeface="Tahoma"/>
              </a:rPr>
            </a:br>
            <a:endParaRPr sz="2800">
              <a:solidFill>
                <a:srgbClr val="002776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/>
          </p:cNvSpPr>
          <p:nvPr>
            <p:ph type="title"/>
          </p:nvPr>
        </p:nvSpPr>
        <p:spPr>
          <a:xfrm>
            <a:off x="457199" y="274638"/>
            <a:ext cx="8386765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200" cap="all"/>
            </a:lvl1pPr>
          </a:lstStyle>
          <a:p>
            <a:pPr lvl="0">
              <a:defRPr sz="1800" b="0" cap="none">
                <a:solidFill>
                  <a:srgbClr val="000000"/>
                </a:solidFill>
              </a:defRPr>
            </a:pPr>
            <a:r>
              <a:rPr sz="3200" b="1" cap="all">
                <a:solidFill>
                  <a:srgbClr val="FFFFFF"/>
                </a:solidFill>
              </a:rPr>
              <a:t>DPR 9 MAGGIO 2016, N. 105</a:t>
            </a:r>
          </a:p>
        </p:txBody>
      </p:sp>
      <p:sp>
        <p:nvSpPr>
          <p:cNvPr id="100" name="Shape 100"/>
          <p:cNvSpPr>
            <a:spLocks noGrp="1"/>
          </p:cNvSpPr>
          <p:nvPr>
            <p:ph type="body" idx="1"/>
          </p:nvPr>
        </p:nvSpPr>
        <p:spPr>
          <a:xfrm>
            <a:off x="197643" y="1733602"/>
            <a:ext cx="8905876" cy="3669477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0" lvl="0" indent="0" defTabSz="434340">
              <a:spcBef>
                <a:spcPts val="0"/>
              </a:spcBef>
              <a:buSzTx/>
              <a:buNone/>
              <a:defRPr sz="1800"/>
            </a:pPr>
            <a:r>
              <a:rPr sz="2280" b="1" cap="small">
                <a:solidFill>
                  <a:srgbClr val="0070C0"/>
                </a:solidFill>
                <a:effectLst>
                  <a:outerShdw blurRad="36195" dist="36195" dir="2700000" rotWithShape="0">
                    <a:srgbClr val="000000">
                      <a:alpha val="43137"/>
                    </a:srgbClr>
                  </a:outerShdw>
                </a:effectLst>
              </a:rPr>
              <a:t>ISTITUZIONE DELLA COMMISSIONE TECNICA PER LA PERFORMANCE (ART. 4)</a:t>
            </a:r>
          </a:p>
          <a:p>
            <a:pPr marL="0" lvl="0" indent="0" defTabSz="434340">
              <a:spcBef>
                <a:spcPts val="400"/>
              </a:spcBef>
              <a:buSzTx/>
              <a:buNone/>
              <a:defRPr sz="1800"/>
            </a:pPr>
            <a:r>
              <a:rPr sz="1710" b="1">
                <a:solidFill>
                  <a:srgbClr val="002776"/>
                </a:solidFill>
              </a:rPr>
              <a:t>	</a:t>
            </a:r>
          </a:p>
          <a:p>
            <a:pPr marL="183237" lvl="0" indent="-183237" defTabSz="434340">
              <a:spcBef>
                <a:spcPts val="400"/>
              </a:spcBef>
              <a:buClr>
                <a:srgbClr val="002776"/>
              </a:buClr>
              <a:defRPr sz="1800"/>
            </a:pPr>
            <a:r>
              <a:rPr sz="1710">
                <a:solidFill>
                  <a:srgbClr val="002776"/>
                </a:solidFill>
              </a:rPr>
              <a:t>la Commissione ha il compito di fornire gli indirizzi tecnico - metodologici per lo sviluppo delle attività di misurazione e valutazione della performance nelle amministrazioni pubbliche</a:t>
            </a:r>
          </a:p>
          <a:p>
            <a:pPr marL="0" lvl="0" indent="0" defTabSz="434340">
              <a:buClr>
                <a:srgbClr val="002776"/>
              </a:buClr>
              <a:defRPr sz="1800"/>
            </a:pPr>
            <a:endParaRPr sz="1710">
              <a:solidFill>
                <a:srgbClr val="002776"/>
              </a:solidFill>
            </a:endParaRPr>
          </a:p>
          <a:p>
            <a:pPr marL="183237" lvl="0" indent="-183237" defTabSz="434340">
              <a:spcBef>
                <a:spcPts val="400"/>
              </a:spcBef>
              <a:buClr>
                <a:srgbClr val="002776"/>
              </a:buClr>
              <a:defRPr sz="1800"/>
            </a:pPr>
            <a:r>
              <a:rPr sz="1710">
                <a:solidFill>
                  <a:srgbClr val="002776"/>
                </a:solidFill>
              </a:rPr>
              <a:t>la Commissione tecnica, nominata con DM 29 novembre 2016, si è insediata il 16 Dicembre 2016</a:t>
            </a:r>
          </a:p>
          <a:p>
            <a:pPr marL="325754" lvl="0" indent="-325754" defTabSz="434340">
              <a:spcBef>
                <a:spcPts val="400"/>
              </a:spcBef>
              <a:buClr>
                <a:srgbClr val="002776"/>
              </a:buClr>
              <a:defRPr sz="1800"/>
            </a:pPr>
            <a:endParaRPr sz="1710">
              <a:solidFill>
                <a:srgbClr val="002776"/>
              </a:solidFill>
            </a:endParaRPr>
          </a:p>
          <a:p>
            <a:pPr marL="183237" lvl="0" indent="-183237" defTabSz="434340">
              <a:spcBef>
                <a:spcPts val="400"/>
              </a:spcBef>
              <a:buClr>
                <a:srgbClr val="002776"/>
              </a:buClr>
              <a:defRPr sz="1800"/>
            </a:pPr>
            <a:r>
              <a:rPr sz="1710">
                <a:solidFill>
                  <a:srgbClr val="002776"/>
                </a:solidFill>
              </a:rPr>
              <a:t>Secondo il Piano di lavoro 2017, è prevista per aprile la definizione di Linee guida per il ciclo 2018-2020</a:t>
            </a:r>
          </a:p>
        </p:txBody>
      </p:sp>
      <p:sp>
        <p:nvSpPr>
          <p:cNvPr id="101" name="Shape 101"/>
          <p:cNvSpPr>
            <a:spLocks noGrp="1"/>
          </p:cNvSpPr>
          <p:nvPr>
            <p:ph type="sldNum" sz="quarter" idx="2"/>
          </p:nvPr>
        </p:nvSpPr>
        <p:spPr>
          <a:xfrm>
            <a:off x="8224838" y="6221730"/>
            <a:ext cx="461963" cy="2692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fld id="{86CB4B4D-7CA3-9044-876B-883B54F8677D}" type="slidenum">
              <a:rPr sz="1200" b="1">
                <a:solidFill>
                  <a:srgbClr val="FFFFFF"/>
                </a:solidFill>
              </a:rPr>
              <a:t>3</a:t>
            </a:fld>
            <a:endParaRPr sz="1200" b="1">
              <a:solidFill>
                <a:srgbClr val="FFFFFF"/>
              </a:solidFill>
            </a:endParaRPr>
          </a:p>
        </p:txBody>
      </p:sp>
      <p:sp>
        <p:nvSpPr>
          <p:cNvPr id="102" name="Shape 102"/>
          <p:cNvSpPr/>
          <p:nvPr/>
        </p:nvSpPr>
        <p:spPr>
          <a:xfrm>
            <a:off x="5321300" y="6404292"/>
            <a:ext cx="974725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1200"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200" b="1">
                <a:solidFill>
                  <a:srgbClr val="FFFFFF"/>
                </a:solidFill>
              </a:rPr>
              <a:t>19/01/2017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2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DPR 9 MAGGIO 2016, N. 105</a:t>
            </a:r>
          </a:p>
        </p:txBody>
      </p:sp>
      <p:sp>
        <p:nvSpPr>
          <p:cNvPr id="105" name="Shape 105"/>
          <p:cNvSpPr>
            <a:spLocks noGrp="1"/>
          </p:cNvSpPr>
          <p:nvPr>
            <p:ph type="body" idx="1"/>
          </p:nvPr>
        </p:nvSpPr>
        <p:spPr>
          <a:xfrm>
            <a:off x="391886" y="1600200"/>
            <a:ext cx="8229601" cy="452596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0" lvl="0" indent="0">
              <a:spcBef>
                <a:spcPts val="0"/>
              </a:spcBef>
              <a:buSzTx/>
              <a:buNone/>
              <a:defRPr sz="1800"/>
            </a:pPr>
            <a:r>
              <a:rPr sz="2400" b="1" cap="small">
                <a:solidFill>
                  <a:srgbClr val="0070C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L'ORGANISMO INDIPENDENTE DI VALUTAZIONE (ART. 6)</a:t>
            </a:r>
          </a:p>
          <a:p>
            <a:pPr lvl="0" algn="just" defTabSz="914400">
              <a:buSzTx/>
              <a:buNone/>
              <a:defRPr sz="1800"/>
            </a:pPr>
            <a:endParaRPr sz="1600" b="1" i="1">
              <a:solidFill>
                <a:srgbClr val="00143B"/>
              </a:solidFill>
            </a:endParaRPr>
          </a:p>
          <a:p>
            <a:pPr marL="192881" lvl="0" indent="-192881" algn="just" defTabSz="914400">
              <a:spcBef>
                <a:spcPts val="400"/>
              </a:spcBef>
              <a:buClr>
                <a:srgbClr val="002776"/>
              </a:buClr>
              <a:defRPr sz="1800"/>
            </a:pPr>
            <a:r>
              <a:rPr>
                <a:solidFill>
                  <a:srgbClr val="002776"/>
                </a:solidFill>
              </a:rPr>
              <a:t> L'OIV è costituito da un </a:t>
            </a:r>
            <a:r>
              <a:rPr b="1">
                <a:solidFill>
                  <a:srgbClr val="002776"/>
                </a:solidFill>
              </a:rPr>
              <a:t>organo monocratico</a:t>
            </a:r>
            <a:r>
              <a:rPr>
                <a:solidFill>
                  <a:srgbClr val="002776"/>
                </a:solidFill>
              </a:rPr>
              <a:t> ovvero </a:t>
            </a:r>
            <a:r>
              <a:rPr b="1">
                <a:solidFill>
                  <a:srgbClr val="002776"/>
                </a:solidFill>
              </a:rPr>
              <a:t>collegiale </a:t>
            </a:r>
            <a:r>
              <a:rPr>
                <a:solidFill>
                  <a:srgbClr val="002776"/>
                </a:solidFill>
              </a:rPr>
              <a:t>composto da 3 componenti</a:t>
            </a:r>
          </a:p>
          <a:p>
            <a:pPr marL="160734" lvl="0" indent="-160734" algn="just" defTabSz="914400">
              <a:spcBef>
                <a:spcPts val="400"/>
              </a:spcBef>
              <a:buClr>
                <a:srgbClr val="002776"/>
              </a:buClr>
              <a:defRPr sz="1800"/>
            </a:pPr>
            <a:r>
              <a:rPr>
                <a:solidFill>
                  <a:srgbClr val="002776"/>
                </a:solidFill>
              </a:rPr>
              <a:t> i componenti </a:t>
            </a:r>
            <a:r>
              <a:rPr b="1">
                <a:solidFill>
                  <a:srgbClr val="002776"/>
                </a:solidFill>
              </a:rPr>
              <a:t>sono nominati </a:t>
            </a:r>
            <a:r>
              <a:rPr>
                <a:solidFill>
                  <a:srgbClr val="002776"/>
                </a:solidFill>
              </a:rPr>
              <a:t>da ciascuna amministrazione, singolarmente o in forma associata, </a:t>
            </a:r>
            <a:r>
              <a:rPr b="1">
                <a:solidFill>
                  <a:srgbClr val="002776"/>
                </a:solidFill>
              </a:rPr>
              <a:t>tra i soggetti iscritti all'Elenco nazionale </a:t>
            </a:r>
            <a:r>
              <a:rPr>
                <a:solidFill>
                  <a:srgbClr val="002776"/>
                </a:solidFill>
              </a:rPr>
              <a:t>dei componenti degli organismi indipendenti di valutazione, tenuto dal DFP</a:t>
            </a:r>
          </a:p>
          <a:p>
            <a:pPr marL="160734" lvl="0" indent="-160734" algn="just" defTabSz="914400">
              <a:spcBef>
                <a:spcPts val="400"/>
              </a:spcBef>
              <a:buClr>
                <a:srgbClr val="002776"/>
              </a:buClr>
              <a:defRPr sz="1800"/>
            </a:pPr>
            <a:r>
              <a:rPr b="1">
                <a:solidFill>
                  <a:srgbClr val="002776"/>
                </a:solidFill>
              </a:rPr>
              <a:t>possono essere iscritti all'Elenco </a:t>
            </a:r>
            <a:r>
              <a:rPr>
                <a:solidFill>
                  <a:srgbClr val="002776"/>
                </a:solidFill>
              </a:rPr>
              <a:t>nazionale </a:t>
            </a:r>
            <a:r>
              <a:rPr b="1">
                <a:solidFill>
                  <a:srgbClr val="002776"/>
                </a:solidFill>
              </a:rPr>
              <a:t>soggetti, dotati dei requisiti di competenza, esperienza ed integrità </a:t>
            </a:r>
            <a:r>
              <a:rPr>
                <a:solidFill>
                  <a:srgbClr val="002776"/>
                </a:solidFill>
              </a:rPr>
              <a:t>stabiliti con decreto del Ministro delegato per la semplificazione e la pubblica amministrazione, con il quale sono stabiliti anche i limiti relativi all'appartenenza a più organismi indipendenti di valutazione</a:t>
            </a:r>
          </a:p>
        </p:txBody>
      </p:sp>
      <p:sp>
        <p:nvSpPr>
          <p:cNvPr id="106" name="Shape 106"/>
          <p:cNvSpPr/>
          <p:nvPr/>
        </p:nvSpPr>
        <p:spPr>
          <a:xfrm>
            <a:off x="5367647" y="6404292"/>
            <a:ext cx="1129250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1200"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200" b="1">
                <a:solidFill>
                  <a:srgbClr val="FFFFFF"/>
                </a:solidFill>
              </a:rPr>
              <a:t>19/01/2017</a:t>
            </a:r>
          </a:p>
        </p:txBody>
      </p:sp>
      <p:sp>
        <p:nvSpPr>
          <p:cNvPr id="107" name="Shape 107"/>
          <p:cNvSpPr>
            <a:spLocks noGrp="1"/>
          </p:cNvSpPr>
          <p:nvPr>
            <p:ph type="sldNum" sz="quarter" idx="2"/>
          </p:nvPr>
        </p:nvSpPr>
        <p:spPr>
          <a:xfrm>
            <a:off x="8224838" y="6221730"/>
            <a:ext cx="461963" cy="2692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fld id="{86CB4B4D-7CA3-9044-876B-883B54F8677D}" type="slidenum">
              <a:rPr sz="1200" b="1">
                <a:solidFill>
                  <a:srgbClr val="FFFFFF"/>
                </a:solidFill>
              </a:rPr>
              <a:t>4</a:t>
            </a:fld>
            <a:endParaRPr sz="1200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2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DM 2 DICEMBRE 2016 </a:t>
            </a:r>
          </a:p>
        </p:txBody>
      </p:sp>
      <p:sp>
        <p:nvSpPr>
          <p:cNvPr id="110" name="Shape 110"/>
          <p:cNvSpPr>
            <a:spLocks noGrp="1"/>
          </p:cNvSpPr>
          <p:nvPr>
            <p:ph type="body" idx="1"/>
          </p:nvPr>
        </p:nvSpPr>
        <p:spPr>
          <a:xfrm>
            <a:off x="457200" y="2149435"/>
            <a:ext cx="8229600" cy="375260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192881" lvl="0" indent="-192881" algn="just" defTabSz="914400">
              <a:spcBef>
                <a:spcPts val="400"/>
              </a:spcBef>
              <a:buClr>
                <a:srgbClr val="0B3066"/>
              </a:buClr>
              <a:defRPr sz="1800"/>
            </a:pPr>
            <a:r>
              <a:rPr b="1">
                <a:solidFill>
                  <a:srgbClr val="0B3066"/>
                </a:solidFill>
              </a:rPr>
              <a:t>Istituzione dell’Elenco </a:t>
            </a:r>
            <a:r>
              <a:rPr>
                <a:solidFill>
                  <a:srgbClr val="0B3066"/>
                </a:solidFill>
              </a:rPr>
              <a:t>nazionale dei componenti degli organismi indipendenti di valutazione della </a:t>
            </a:r>
            <a:r>
              <a:rPr i="1">
                <a:solidFill>
                  <a:srgbClr val="0B3066"/>
                </a:solidFill>
              </a:rPr>
              <a:t>performance </a:t>
            </a:r>
            <a:r>
              <a:rPr>
                <a:solidFill>
                  <a:srgbClr val="0B3066"/>
                </a:solidFill>
              </a:rPr>
              <a:t>(art. 1)</a:t>
            </a:r>
          </a:p>
          <a:p>
            <a:pPr marL="0" lvl="0" indent="0" algn="just" defTabSz="914400">
              <a:buSzTx/>
              <a:buNone/>
              <a:defRPr sz="1800"/>
            </a:pPr>
            <a:endParaRPr>
              <a:solidFill>
                <a:srgbClr val="0B3066"/>
              </a:solidFill>
            </a:endParaRPr>
          </a:p>
          <a:p>
            <a:pPr marL="192881" lvl="0" indent="-192881" algn="just" defTabSz="914400">
              <a:spcBef>
                <a:spcPts val="400"/>
              </a:spcBef>
              <a:buClr>
                <a:srgbClr val="0B3066"/>
              </a:buClr>
              <a:defRPr sz="1800"/>
            </a:pPr>
            <a:r>
              <a:rPr b="1">
                <a:solidFill>
                  <a:srgbClr val="0B3066"/>
                </a:solidFill>
              </a:rPr>
              <a:t>Individuazione dei requisiti </a:t>
            </a:r>
            <a:r>
              <a:rPr>
                <a:solidFill>
                  <a:srgbClr val="0B3066"/>
                </a:solidFill>
              </a:rPr>
              <a:t>di competenza esperienza e integrità necessari per poter richiedere l’iscrizione all’Elenco (art. 2)</a:t>
            </a:r>
          </a:p>
          <a:p>
            <a:pPr marL="0" lvl="0" indent="0" algn="just" defTabSz="914400">
              <a:buSzTx/>
              <a:buNone/>
              <a:defRPr sz="1800"/>
            </a:pPr>
            <a:endParaRPr>
              <a:solidFill>
                <a:srgbClr val="0B3066"/>
              </a:solidFill>
            </a:endParaRPr>
          </a:p>
          <a:p>
            <a:pPr marL="192881" lvl="0" indent="-192881" algn="just" defTabSz="914400">
              <a:spcBef>
                <a:spcPts val="400"/>
              </a:spcBef>
              <a:buClr>
                <a:srgbClr val="0B3066"/>
              </a:buClr>
              <a:defRPr sz="1800"/>
            </a:pPr>
            <a:r>
              <a:rPr>
                <a:solidFill>
                  <a:srgbClr val="0B3066"/>
                </a:solidFill>
              </a:rPr>
              <a:t>Definizione della </a:t>
            </a:r>
            <a:r>
              <a:rPr b="1">
                <a:solidFill>
                  <a:srgbClr val="0B3066"/>
                </a:solidFill>
              </a:rPr>
              <a:t>procedura di iscrizione </a:t>
            </a:r>
            <a:r>
              <a:rPr>
                <a:solidFill>
                  <a:srgbClr val="0B3066"/>
                </a:solidFill>
              </a:rPr>
              <a:t>all’Elenco (art. 3)</a:t>
            </a:r>
          </a:p>
          <a:p>
            <a:pPr marL="0" lvl="0" indent="0" algn="just" defTabSz="914400">
              <a:buSzTx/>
              <a:buNone/>
              <a:defRPr sz="1800"/>
            </a:pPr>
            <a:endParaRPr>
              <a:solidFill>
                <a:srgbClr val="0B3066"/>
              </a:solidFill>
            </a:endParaRPr>
          </a:p>
          <a:p>
            <a:pPr marL="192881" lvl="0" indent="-192881" algn="just" defTabSz="914400">
              <a:spcBef>
                <a:spcPts val="400"/>
              </a:spcBef>
              <a:buClr>
                <a:srgbClr val="0B3066"/>
              </a:buClr>
              <a:defRPr sz="1800"/>
            </a:pPr>
            <a:r>
              <a:rPr>
                <a:solidFill>
                  <a:srgbClr val="0B3066"/>
                </a:solidFill>
              </a:rPr>
              <a:t>Definizione della </a:t>
            </a:r>
            <a:r>
              <a:rPr b="1">
                <a:solidFill>
                  <a:srgbClr val="0B3066"/>
                </a:solidFill>
              </a:rPr>
              <a:t>procedura di conferimento dell’incarico </a:t>
            </a:r>
            <a:r>
              <a:rPr>
                <a:solidFill>
                  <a:srgbClr val="0B3066"/>
                </a:solidFill>
              </a:rPr>
              <a:t>di componente dell’Organismo indipendente di valutazione (art. 7)</a:t>
            </a:r>
          </a:p>
        </p:txBody>
      </p:sp>
      <p:sp>
        <p:nvSpPr>
          <p:cNvPr id="111" name="Shape 111"/>
          <p:cNvSpPr/>
          <p:nvPr/>
        </p:nvSpPr>
        <p:spPr>
          <a:xfrm>
            <a:off x="5165766" y="6404292"/>
            <a:ext cx="1046123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1200"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200" b="1">
                <a:solidFill>
                  <a:srgbClr val="FFFFFF"/>
                </a:solidFill>
              </a:rPr>
              <a:t>19/01/2017</a:t>
            </a:r>
          </a:p>
        </p:txBody>
      </p:sp>
      <p:sp>
        <p:nvSpPr>
          <p:cNvPr id="112" name="Shape 112"/>
          <p:cNvSpPr>
            <a:spLocks noGrp="1"/>
          </p:cNvSpPr>
          <p:nvPr>
            <p:ph type="sldNum" sz="quarter" idx="2"/>
          </p:nvPr>
        </p:nvSpPr>
        <p:spPr>
          <a:xfrm>
            <a:off x="8224838" y="6221730"/>
            <a:ext cx="461963" cy="2692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fld id="{86CB4B4D-7CA3-9044-876B-883B54F8677D}" type="slidenum">
              <a:rPr sz="1200" b="1">
                <a:solidFill>
                  <a:srgbClr val="FFFFFF"/>
                </a:solidFill>
              </a:rPr>
              <a:t>5</a:t>
            </a:fld>
            <a:endParaRPr sz="1200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>
              <a:defRPr sz="3200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3200" b="1">
                <a:solidFill>
                  <a:srgbClr val="FFFFFF"/>
                </a:solidFill>
              </a:rPr>
              <a:t>DM 2 DICEMBRE 2016 </a:t>
            </a:r>
          </a:p>
        </p:txBody>
      </p:sp>
      <p:sp>
        <p:nvSpPr>
          <p:cNvPr id="115" name="Shape 115"/>
          <p:cNvSpPr>
            <a:spLocks noGrp="1"/>
          </p:cNvSpPr>
          <p:nvPr>
            <p:ph type="body" idx="1"/>
          </p:nvPr>
        </p:nvSpPr>
        <p:spPr>
          <a:xfrm>
            <a:off x="380009" y="1517073"/>
            <a:ext cx="8229601" cy="452596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0" lvl="0" indent="0" algn="just" defTabSz="914400">
              <a:buSzTx/>
              <a:buNone/>
              <a:defRPr sz="1800"/>
            </a:pPr>
            <a:endParaRPr sz="1600" dirty="0">
              <a:solidFill>
                <a:srgbClr val="0B3066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0" lvl="0" indent="0">
              <a:spcBef>
                <a:spcPts val="0"/>
              </a:spcBef>
              <a:buSzTx/>
              <a:buNone/>
              <a:defRPr sz="1800"/>
            </a:pPr>
            <a:r>
              <a:rPr sz="2400" b="1" cap="small" dirty="0">
                <a:solidFill>
                  <a:srgbClr val="0070C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PRINCIPI DELLA </a:t>
            </a:r>
            <a:r>
              <a:rPr sz="2400" b="1" cap="small" dirty="0" smtClean="0">
                <a:solidFill>
                  <a:srgbClr val="0070C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NUOV</a:t>
            </a:r>
            <a:r>
              <a:rPr lang="it-IT" sz="2400" b="1" cap="small" dirty="0" smtClean="0">
                <a:solidFill>
                  <a:srgbClr val="0070C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sz="2400" b="1" cap="small" dirty="0" smtClean="0">
                <a:solidFill>
                  <a:srgbClr val="0070C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400" b="1" cap="small" dirty="0">
                <a:solidFill>
                  <a:srgbClr val="0070C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DISCIPLINA:</a:t>
            </a:r>
          </a:p>
          <a:p>
            <a:pPr lvl="0" algn="just" defTabSz="914400">
              <a:lnSpc>
                <a:spcPct val="115000"/>
              </a:lnSpc>
              <a:spcBef>
                <a:spcPts val="1000"/>
              </a:spcBef>
              <a:buSzTx/>
              <a:buNone/>
              <a:defRPr sz="1800"/>
            </a:pPr>
            <a:r>
              <a:rPr dirty="0">
                <a:solidFill>
                  <a:srgbClr val="002776"/>
                </a:solidFill>
              </a:rPr>
              <a:t> </a:t>
            </a:r>
          </a:p>
          <a:p>
            <a:pPr marL="192881" lvl="0" indent="-192881" algn="just" defTabSz="914400">
              <a:lnSpc>
                <a:spcPct val="115000"/>
              </a:lnSpc>
              <a:spcBef>
                <a:spcPts val="400"/>
              </a:spcBef>
              <a:buClr>
                <a:srgbClr val="002776"/>
              </a:buClr>
              <a:buFont typeface="Helvetica"/>
              <a:buChar char="✓"/>
              <a:defRPr sz="1800"/>
            </a:pPr>
            <a:r>
              <a:rPr dirty="0" err="1">
                <a:solidFill>
                  <a:srgbClr val="002776"/>
                </a:solidFill>
              </a:rPr>
              <a:t>Semplificazione</a:t>
            </a:r>
            <a:r>
              <a:rPr dirty="0">
                <a:solidFill>
                  <a:srgbClr val="002776"/>
                </a:solidFill>
              </a:rPr>
              <a:t> e </a:t>
            </a:r>
            <a:r>
              <a:rPr dirty="0" err="1">
                <a:solidFill>
                  <a:srgbClr val="002776"/>
                </a:solidFill>
              </a:rPr>
              <a:t>digitalizzazione</a:t>
            </a:r>
            <a:r>
              <a:rPr dirty="0">
                <a:solidFill>
                  <a:srgbClr val="002776"/>
                </a:solidFill>
              </a:rPr>
              <a:t> </a:t>
            </a:r>
            <a:r>
              <a:rPr dirty="0" err="1">
                <a:solidFill>
                  <a:srgbClr val="002776"/>
                </a:solidFill>
              </a:rPr>
              <a:t>delle</a:t>
            </a:r>
            <a:r>
              <a:rPr dirty="0">
                <a:solidFill>
                  <a:srgbClr val="002776"/>
                </a:solidFill>
              </a:rPr>
              <a:t> procedure</a:t>
            </a:r>
          </a:p>
          <a:p>
            <a:pPr marL="192881" lvl="0" indent="-192881" algn="just" defTabSz="914400">
              <a:lnSpc>
                <a:spcPct val="115000"/>
              </a:lnSpc>
              <a:spcBef>
                <a:spcPts val="400"/>
              </a:spcBef>
              <a:buClr>
                <a:srgbClr val="002776"/>
              </a:buClr>
              <a:buFont typeface="Helvetica"/>
              <a:buChar char="✓"/>
              <a:defRPr sz="1800"/>
            </a:pPr>
            <a:r>
              <a:rPr dirty="0" err="1">
                <a:solidFill>
                  <a:srgbClr val="002776"/>
                </a:solidFill>
              </a:rPr>
              <a:t>Indipendenza</a:t>
            </a:r>
            <a:r>
              <a:rPr dirty="0">
                <a:solidFill>
                  <a:srgbClr val="002776"/>
                </a:solidFill>
              </a:rPr>
              <a:t> </a:t>
            </a:r>
            <a:r>
              <a:rPr dirty="0" err="1">
                <a:solidFill>
                  <a:srgbClr val="002776"/>
                </a:solidFill>
              </a:rPr>
              <a:t>degli</a:t>
            </a:r>
            <a:r>
              <a:rPr dirty="0">
                <a:solidFill>
                  <a:srgbClr val="002776"/>
                </a:solidFill>
              </a:rPr>
              <a:t> OIV</a:t>
            </a:r>
          </a:p>
          <a:p>
            <a:pPr marL="192881" lvl="0" indent="-192881" algn="just" defTabSz="914400">
              <a:lnSpc>
                <a:spcPct val="115000"/>
              </a:lnSpc>
              <a:spcBef>
                <a:spcPts val="400"/>
              </a:spcBef>
              <a:buClr>
                <a:srgbClr val="002776"/>
              </a:buClr>
              <a:buFont typeface="Helvetica"/>
              <a:buChar char="✓"/>
              <a:defRPr sz="1800"/>
            </a:pPr>
            <a:r>
              <a:rPr dirty="0" err="1">
                <a:solidFill>
                  <a:srgbClr val="002776"/>
                </a:solidFill>
              </a:rPr>
              <a:t>Professionalizzazione</a:t>
            </a:r>
            <a:r>
              <a:rPr dirty="0">
                <a:solidFill>
                  <a:srgbClr val="002776"/>
                </a:solidFill>
              </a:rPr>
              <a:t> e </a:t>
            </a:r>
            <a:r>
              <a:rPr dirty="0" err="1">
                <a:solidFill>
                  <a:srgbClr val="002776"/>
                </a:solidFill>
              </a:rPr>
              <a:t>responsabilizzazione</a:t>
            </a:r>
            <a:endParaRPr dirty="0">
              <a:solidFill>
                <a:srgbClr val="002776"/>
              </a:solidFill>
            </a:endParaRPr>
          </a:p>
          <a:p>
            <a:pPr marL="192881" lvl="0" indent="-192881" algn="just" defTabSz="914400">
              <a:lnSpc>
                <a:spcPct val="115000"/>
              </a:lnSpc>
              <a:spcBef>
                <a:spcPts val="1000"/>
              </a:spcBef>
              <a:buClr>
                <a:srgbClr val="002776"/>
              </a:buClr>
              <a:buFont typeface="Helvetica"/>
              <a:buChar char="✓"/>
              <a:defRPr sz="1800"/>
            </a:pPr>
            <a:r>
              <a:rPr dirty="0" err="1">
                <a:solidFill>
                  <a:srgbClr val="002776"/>
                </a:solidFill>
              </a:rPr>
              <a:t>Coerenza</a:t>
            </a:r>
            <a:r>
              <a:rPr dirty="0">
                <a:solidFill>
                  <a:srgbClr val="002776"/>
                </a:solidFill>
              </a:rPr>
              <a:t> e </a:t>
            </a:r>
            <a:r>
              <a:rPr dirty="0" err="1">
                <a:solidFill>
                  <a:srgbClr val="002776"/>
                </a:solidFill>
              </a:rPr>
              <a:t>uniformità</a:t>
            </a:r>
            <a:r>
              <a:rPr dirty="0">
                <a:solidFill>
                  <a:srgbClr val="002776"/>
                </a:solidFill>
              </a:rPr>
              <a:t> </a:t>
            </a:r>
            <a:r>
              <a:rPr dirty="0" err="1">
                <a:solidFill>
                  <a:srgbClr val="002776"/>
                </a:solidFill>
              </a:rPr>
              <a:t>delle</a:t>
            </a:r>
            <a:r>
              <a:rPr dirty="0">
                <a:solidFill>
                  <a:srgbClr val="002776"/>
                </a:solidFill>
              </a:rPr>
              <a:t> </a:t>
            </a:r>
            <a:r>
              <a:rPr dirty="0" err="1">
                <a:solidFill>
                  <a:srgbClr val="002776"/>
                </a:solidFill>
              </a:rPr>
              <a:t>metodologie</a:t>
            </a:r>
            <a:endParaRPr dirty="0">
              <a:solidFill>
                <a:srgbClr val="002776"/>
              </a:solidFill>
            </a:endParaRPr>
          </a:p>
        </p:txBody>
      </p:sp>
      <p:sp>
        <p:nvSpPr>
          <p:cNvPr id="116" name="Shape 116"/>
          <p:cNvSpPr/>
          <p:nvPr/>
        </p:nvSpPr>
        <p:spPr>
          <a:xfrm>
            <a:off x="5142015" y="6404292"/>
            <a:ext cx="1069873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1200"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200" b="1">
                <a:solidFill>
                  <a:srgbClr val="FFFFFF"/>
                </a:solidFill>
              </a:rPr>
              <a:t>19/01/2017</a:t>
            </a:r>
          </a:p>
        </p:txBody>
      </p:sp>
      <p:sp>
        <p:nvSpPr>
          <p:cNvPr id="117" name="Shape 117"/>
          <p:cNvSpPr>
            <a:spLocks noGrp="1"/>
          </p:cNvSpPr>
          <p:nvPr>
            <p:ph type="sldNum" sz="quarter" idx="2"/>
          </p:nvPr>
        </p:nvSpPr>
        <p:spPr>
          <a:xfrm>
            <a:off x="8224838" y="6221730"/>
            <a:ext cx="461963" cy="2692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fld id="{86CB4B4D-7CA3-9044-876B-883B54F8677D}" type="slidenum">
              <a:rPr sz="1200" b="1">
                <a:solidFill>
                  <a:srgbClr val="FFFFFF"/>
                </a:solidFill>
              </a:rPr>
              <a:t>6</a:t>
            </a:fld>
            <a:endParaRPr sz="1200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219455" lvl="0" indent="-219455" defTabSz="585215">
              <a:spcBef>
                <a:spcPts val="400"/>
              </a:spcBef>
              <a:defRPr sz="1800" b="0">
                <a:solidFill>
                  <a:srgbClr val="000000"/>
                </a:solidFill>
              </a:defRPr>
            </a:pPr>
            <a:r>
              <a:rPr sz="2816" b="1">
                <a:solidFill>
                  <a:srgbClr val="FFFFFF"/>
                </a:solidFill>
              </a:rPr>
              <a:t/>
            </a:r>
            <a:br>
              <a:rPr sz="2816" b="1">
                <a:solidFill>
                  <a:srgbClr val="FFFFFF"/>
                </a:solidFill>
              </a:rPr>
            </a:br>
            <a:r>
              <a:rPr sz="2048" b="1">
                <a:solidFill>
                  <a:srgbClr val="FFFFFF"/>
                </a:solidFill>
              </a:rPr>
              <a:t>Semplificazione e digitalizzazione delle procedure</a:t>
            </a:r>
            <a:br>
              <a:rPr sz="2048" b="1">
                <a:solidFill>
                  <a:srgbClr val="FFFFFF"/>
                </a:solidFill>
              </a:rPr>
            </a:br>
            <a:endParaRPr sz="2048" b="1">
              <a:solidFill>
                <a:srgbClr val="FFFFFF"/>
              </a:solidFill>
            </a:endParaRPr>
          </a:p>
        </p:txBody>
      </p:sp>
      <p:sp>
        <p:nvSpPr>
          <p:cNvPr id="120" name="Shape 120"/>
          <p:cNvSpPr>
            <a:spLocks noGrp="1"/>
          </p:cNvSpPr>
          <p:nvPr>
            <p:ph type="body" idx="1"/>
          </p:nvPr>
        </p:nvSpPr>
        <p:spPr>
          <a:xfrm>
            <a:off x="360834" y="1433700"/>
            <a:ext cx="8229601" cy="452596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332613" lvl="0" indent="-332613" defTabSz="886968">
              <a:buSzTx/>
              <a:buNone/>
              <a:defRPr sz="1800"/>
            </a:pPr>
            <a:endParaRPr sz="1552">
              <a:solidFill>
                <a:srgbClr val="0B3066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332613" lvl="0" indent="-332613" defTabSz="886968">
              <a:buSzTx/>
              <a:buNone/>
              <a:defRPr sz="1800"/>
            </a:pPr>
            <a:endParaRPr sz="1552">
              <a:solidFill>
                <a:srgbClr val="0B3066"/>
              </a:solidFill>
              <a:latin typeface="Garamond"/>
              <a:ea typeface="Garamond"/>
              <a:cs typeface="Garamond"/>
              <a:sym typeface="Garamond"/>
            </a:endParaRPr>
          </a:p>
          <a:p>
            <a:pPr marL="187094" lvl="0" indent="-187094" algn="just" defTabSz="886968">
              <a:spcBef>
                <a:spcPts val="400"/>
              </a:spcBef>
              <a:buClr>
                <a:srgbClr val="0B3066"/>
              </a:buClr>
              <a:defRPr sz="1800"/>
            </a:pPr>
            <a:r>
              <a:rPr sz="1746">
                <a:solidFill>
                  <a:srgbClr val="0B3066"/>
                </a:solidFill>
              </a:rPr>
              <a:t>Dal 10 gennaio 2017 le </a:t>
            </a:r>
            <a:r>
              <a:rPr sz="1746" b="1">
                <a:solidFill>
                  <a:srgbClr val="0B3066"/>
                </a:solidFill>
              </a:rPr>
              <a:t>procedure definite dal decreto sostituiscono il parere </a:t>
            </a:r>
            <a:r>
              <a:rPr sz="1746">
                <a:solidFill>
                  <a:srgbClr val="0B3066"/>
                </a:solidFill>
              </a:rPr>
              <a:t>sulla nomina del componente OIV.  Le Amministrazioni non devono richiedere il parere del Dipartimento della funzione pubblica sulle nomine degli OIV</a:t>
            </a:r>
          </a:p>
          <a:p>
            <a:pPr marL="0" lvl="0" indent="0" algn="just" defTabSz="886968">
              <a:buSzTx/>
              <a:buNone/>
              <a:defRPr sz="1800"/>
            </a:pPr>
            <a:endParaRPr sz="1746">
              <a:solidFill>
                <a:srgbClr val="0B3066"/>
              </a:solidFill>
            </a:endParaRPr>
          </a:p>
          <a:p>
            <a:pPr marL="187094" lvl="0" indent="-187094" algn="just" defTabSz="886968">
              <a:spcBef>
                <a:spcPts val="400"/>
              </a:spcBef>
              <a:buClr>
                <a:srgbClr val="002776"/>
              </a:buClr>
              <a:defRPr sz="1800"/>
            </a:pPr>
            <a:r>
              <a:rPr sz="1746">
                <a:solidFill>
                  <a:srgbClr val="002776"/>
                </a:solidFill>
              </a:rPr>
              <a:t>l’Elenco</a:t>
            </a:r>
            <a:r>
              <a:rPr sz="1746" i="1">
                <a:solidFill>
                  <a:srgbClr val="00143B"/>
                </a:solidFill>
              </a:rPr>
              <a:t> </a:t>
            </a:r>
            <a:r>
              <a:rPr sz="1746">
                <a:solidFill>
                  <a:srgbClr val="0B3066"/>
                </a:solidFill>
              </a:rPr>
              <a:t>è gestito con una </a:t>
            </a:r>
            <a:r>
              <a:rPr sz="1746" b="1">
                <a:solidFill>
                  <a:srgbClr val="0B3066"/>
                </a:solidFill>
              </a:rPr>
              <a:t>piattaforma </a:t>
            </a:r>
            <a:r>
              <a:rPr sz="1746" b="1" i="1">
                <a:solidFill>
                  <a:srgbClr val="0B3066"/>
                </a:solidFill>
              </a:rPr>
              <a:t>on line</a:t>
            </a:r>
            <a:r>
              <a:rPr sz="1746" b="1">
                <a:solidFill>
                  <a:srgbClr val="0B3066"/>
                </a:solidFill>
              </a:rPr>
              <a:t> </a:t>
            </a:r>
            <a:r>
              <a:rPr sz="1746">
                <a:solidFill>
                  <a:srgbClr val="0B3066"/>
                </a:solidFill>
              </a:rPr>
              <a:t>ed è pubblicato in una sezione dedicata del </a:t>
            </a:r>
            <a:r>
              <a:rPr sz="1746" b="1">
                <a:solidFill>
                  <a:srgbClr val="0B3066"/>
                </a:solidFill>
              </a:rPr>
              <a:t>Portale della </a:t>
            </a:r>
            <a:r>
              <a:rPr sz="1746" b="1" i="1">
                <a:solidFill>
                  <a:srgbClr val="0B3066"/>
                </a:solidFill>
              </a:rPr>
              <a:t>performance</a:t>
            </a:r>
          </a:p>
          <a:p>
            <a:pPr marL="332613" lvl="0" indent="-332613" algn="just" defTabSz="886968">
              <a:spcBef>
                <a:spcPts val="400"/>
              </a:spcBef>
              <a:buClr>
                <a:srgbClr val="002776"/>
              </a:buClr>
              <a:defRPr sz="1800"/>
            </a:pPr>
            <a:endParaRPr sz="1746" b="1" i="1">
              <a:solidFill>
                <a:srgbClr val="0B3066"/>
              </a:solidFill>
            </a:endParaRPr>
          </a:p>
          <a:p>
            <a:pPr marL="187094" lvl="0" indent="-187094" algn="just" defTabSz="886968">
              <a:spcBef>
                <a:spcPts val="400"/>
              </a:spcBef>
              <a:buClr>
                <a:srgbClr val="002776"/>
              </a:buClr>
              <a:defRPr sz="1800"/>
            </a:pPr>
            <a:r>
              <a:rPr sz="1746">
                <a:solidFill>
                  <a:srgbClr val="0B3066"/>
                </a:solidFill>
              </a:rPr>
              <a:t>l'iscrizione avviene attraverso una</a:t>
            </a:r>
            <a:r>
              <a:rPr sz="1746" b="1" i="1">
                <a:solidFill>
                  <a:srgbClr val="0B3066"/>
                </a:solidFill>
              </a:rPr>
              <a:t> procedura informatizzata e ha durata triennale</a:t>
            </a:r>
          </a:p>
          <a:p>
            <a:pPr marL="332613" lvl="0" indent="-332613" algn="just" defTabSz="886968">
              <a:buClr>
                <a:srgbClr val="00143B"/>
              </a:buClr>
              <a:defRPr sz="1800"/>
            </a:pPr>
            <a:endParaRPr sz="1746" b="1" i="1">
              <a:solidFill>
                <a:srgbClr val="00143B"/>
              </a:solidFill>
            </a:endParaRPr>
          </a:p>
          <a:p>
            <a:pPr marL="187094" lvl="0" indent="-187094" algn="just" defTabSz="886968">
              <a:spcBef>
                <a:spcPts val="400"/>
              </a:spcBef>
              <a:buClr>
                <a:srgbClr val="0B3066"/>
              </a:buClr>
              <a:defRPr sz="1800"/>
            </a:pPr>
            <a:r>
              <a:rPr sz="1746">
                <a:solidFill>
                  <a:srgbClr val="0B3066"/>
                </a:solidFill>
              </a:rPr>
              <a:t>le amministrazioni pubblicano in una bacheca online del </a:t>
            </a:r>
            <a:r>
              <a:rPr sz="1746" b="1">
                <a:solidFill>
                  <a:srgbClr val="0B3066"/>
                </a:solidFill>
              </a:rPr>
              <a:t>Portale della </a:t>
            </a:r>
            <a:r>
              <a:rPr sz="1746" b="1" i="1">
                <a:solidFill>
                  <a:srgbClr val="0B3066"/>
                </a:solidFill>
              </a:rPr>
              <a:t>performance </a:t>
            </a:r>
            <a:r>
              <a:rPr sz="1746" b="1">
                <a:solidFill>
                  <a:srgbClr val="0B3066"/>
                </a:solidFill>
              </a:rPr>
              <a:t>gli avvisi </a:t>
            </a:r>
            <a:r>
              <a:rPr sz="1746">
                <a:solidFill>
                  <a:srgbClr val="0B3066"/>
                </a:solidFill>
              </a:rPr>
              <a:t>di </a:t>
            </a:r>
            <a:r>
              <a:rPr sz="1746" b="1">
                <a:solidFill>
                  <a:srgbClr val="0B3066"/>
                </a:solidFill>
              </a:rPr>
              <a:t>selezione</a:t>
            </a:r>
            <a:r>
              <a:rPr sz="1746">
                <a:solidFill>
                  <a:srgbClr val="0B3066"/>
                </a:solidFill>
              </a:rPr>
              <a:t> comparativa e i relativi </a:t>
            </a:r>
            <a:r>
              <a:rPr sz="1746" b="1">
                <a:solidFill>
                  <a:srgbClr val="0B3066"/>
                </a:solidFill>
              </a:rPr>
              <a:t>esiti</a:t>
            </a:r>
            <a:r>
              <a:rPr sz="1746" i="1">
                <a:solidFill>
                  <a:srgbClr val="00143B"/>
                </a:solidFill>
              </a:rPr>
              <a:t>	</a:t>
            </a:r>
          </a:p>
        </p:txBody>
      </p:sp>
      <p:sp>
        <p:nvSpPr>
          <p:cNvPr id="121" name="Shape 121"/>
          <p:cNvSpPr/>
          <p:nvPr/>
        </p:nvSpPr>
        <p:spPr>
          <a:xfrm>
            <a:off x="5130139" y="6404292"/>
            <a:ext cx="1081749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1200"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200" b="1">
                <a:solidFill>
                  <a:srgbClr val="FFFFFF"/>
                </a:solidFill>
              </a:rPr>
              <a:t>19/01/2017</a:t>
            </a:r>
          </a:p>
        </p:txBody>
      </p:sp>
      <p:sp>
        <p:nvSpPr>
          <p:cNvPr id="122" name="Shape 122"/>
          <p:cNvSpPr>
            <a:spLocks noGrp="1"/>
          </p:cNvSpPr>
          <p:nvPr>
            <p:ph type="sldNum" sz="quarter" idx="2"/>
          </p:nvPr>
        </p:nvSpPr>
        <p:spPr>
          <a:xfrm>
            <a:off x="8224838" y="6221730"/>
            <a:ext cx="461963" cy="2692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fld id="{86CB4B4D-7CA3-9044-876B-883B54F8677D}" type="slidenum">
              <a:rPr sz="1200" b="1">
                <a:solidFill>
                  <a:srgbClr val="FFFFFF"/>
                </a:solidFill>
              </a:rPr>
              <a:t>7</a:t>
            </a:fld>
            <a:endParaRPr sz="1200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defTabSz="292607">
              <a:defRPr sz="1800" b="0">
                <a:solidFill>
                  <a:srgbClr val="000000"/>
                </a:solidFill>
              </a:defRPr>
            </a:pPr>
            <a:r>
              <a:rPr sz="2816" b="1">
                <a:solidFill>
                  <a:srgbClr val="FFFFFF"/>
                </a:solidFill>
              </a:rPr>
              <a:t/>
            </a:r>
            <a:br>
              <a:rPr sz="2816" b="1">
                <a:solidFill>
                  <a:srgbClr val="FFFFFF"/>
                </a:solidFill>
              </a:rPr>
            </a:br>
            <a:r>
              <a:rPr sz="2048" b="1">
                <a:solidFill>
                  <a:srgbClr val="FFFFFF"/>
                </a:solidFill>
              </a:rPr>
              <a:t>Indipendenza degli OIV</a:t>
            </a:r>
            <a:br>
              <a:rPr sz="2048" b="1">
                <a:solidFill>
                  <a:srgbClr val="FFFFFF"/>
                </a:solidFill>
              </a:rPr>
            </a:br>
            <a:endParaRPr sz="2048" b="1">
              <a:solidFill>
                <a:srgbClr val="FFFFFF"/>
              </a:solidFill>
            </a:endParaRPr>
          </a:p>
        </p:txBody>
      </p:sp>
      <p:sp>
        <p:nvSpPr>
          <p:cNvPr id="125" name="Shape 125"/>
          <p:cNvSpPr>
            <a:spLocks noGrp="1"/>
          </p:cNvSpPr>
          <p:nvPr>
            <p:ph type="body" idx="1"/>
          </p:nvPr>
        </p:nvSpPr>
        <p:spPr>
          <a:xfrm>
            <a:off x="457200" y="2066306"/>
            <a:ext cx="8229600" cy="368135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192881" lvl="0" indent="-192881" algn="just" defTabSz="914400">
              <a:spcBef>
                <a:spcPts val="400"/>
              </a:spcBef>
              <a:buClr>
                <a:srgbClr val="0B3066"/>
              </a:buClr>
              <a:defRPr sz="1800"/>
            </a:pPr>
            <a:r>
              <a:rPr>
                <a:solidFill>
                  <a:srgbClr val="0B3066"/>
                </a:solidFill>
              </a:rPr>
              <a:t>la </a:t>
            </a:r>
            <a:r>
              <a:rPr b="1">
                <a:solidFill>
                  <a:srgbClr val="0B3066"/>
                </a:solidFill>
              </a:rPr>
              <a:t>nomina </a:t>
            </a:r>
            <a:r>
              <a:rPr>
                <a:solidFill>
                  <a:srgbClr val="0B3066"/>
                </a:solidFill>
              </a:rPr>
              <a:t>a componente OIV avviene da parte dell’organo di indirizzo politico – amministrativo di ciascuna amministrazione, esclusivamente tra </a:t>
            </a:r>
            <a:r>
              <a:rPr b="1">
                <a:solidFill>
                  <a:srgbClr val="0B3066"/>
                </a:solidFill>
              </a:rPr>
              <a:t>coloro</a:t>
            </a:r>
            <a:r>
              <a:rPr>
                <a:solidFill>
                  <a:srgbClr val="0B3066"/>
                </a:solidFill>
              </a:rPr>
              <a:t> che risultino </a:t>
            </a:r>
            <a:r>
              <a:rPr b="1">
                <a:solidFill>
                  <a:srgbClr val="0B3066"/>
                </a:solidFill>
              </a:rPr>
              <a:t>iscritti all’Elenco nazionale da almeno sei mesi</a:t>
            </a:r>
          </a:p>
          <a:p>
            <a:pPr marL="0" lvl="0" indent="0" algn="just" defTabSz="914400">
              <a:buSzTx/>
              <a:buNone/>
              <a:defRPr sz="1800"/>
            </a:pPr>
            <a:endParaRPr b="1">
              <a:solidFill>
                <a:srgbClr val="0B3066"/>
              </a:solidFill>
            </a:endParaRPr>
          </a:p>
          <a:p>
            <a:pPr marL="192881" lvl="0" indent="-192881" algn="just" defTabSz="914400">
              <a:spcBef>
                <a:spcPts val="400"/>
              </a:spcBef>
              <a:buClr>
                <a:srgbClr val="0B3066"/>
              </a:buClr>
              <a:defRPr sz="1800"/>
            </a:pPr>
            <a:r>
              <a:rPr>
                <a:solidFill>
                  <a:srgbClr val="0B3066"/>
                </a:solidFill>
              </a:rPr>
              <a:t>la </a:t>
            </a:r>
            <a:r>
              <a:rPr b="1">
                <a:solidFill>
                  <a:srgbClr val="0B3066"/>
                </a:solidFill>
              </a:rPr>
              <a:t>scadenza</a:t>
            </a:r>
            <a:r>
              <a:rPr>
                <a:solidFill>
                  <a:srgbClr val="0B3066"/>
                </a:solidFill>
              </a:rPr>
              <a:t> dell’</a:t>
            </a:r>
            <a:r>
              <a:rPr b="1">
                <a:solidFill>
                  <a:srgbClr val="0B3066"/>
                </a:solidFill>
              </a:rPr>
              <a:t>organo politico amministrativo </a:t>
            </a:r>
            <a:r>
              <a:rPr>
                <a:solidFill>
                  <a:srgbClr val="0B3066"/>
                </a:solidFill>
              </a:rPr>
              <a:t>che ha conferito l’incarico </a:t>
            </a:r>
            <a:r>
              <a:rPr b="1">
                <a:solidFill>
                  <a:srgbClr val="0B3066"/>
                </a:solidFill>
              </a:rPr>
              <a:t>non</a:t>
            </a:r>
            <a:r>
              <a:rPr>
                <a:solidFill>
                  <a:srgbClr val="0B3066"/>
                </a:solidFill>
              </a:rPr>
              <a:t> comporta la </a:t>
            </a:r>
            <a:r>
              <a:rPr b="1">
                <a:solidFill>
                  <a:srgbClr val="0B3066"/>
                </a:solidFill>
              </a:rPr>
              <a:t>decadenza</a:t>
            </a:r>
            <a:r>
              <a:rPr>
                <a:solidFill>
                  <a:srgbClr val="0B3066"/>
                </a:solidFill>
              </a:rPr>
              <a:t> dell’incarico di </a:t>
            </a:r>
            <a:r>
              <a:rPr b="1">
                <a:solidFill>
                  <a:srgbClr val="0B3066"/>
                </a:solidFill>
              </a:rPr>
              <a:t>OIV</a:t>
            </a:r>
            <a:endParaRPr>
              <a:solidFill>
                <a:srgbClr val="0B3066"/>
              </a:solidFill>
            </a:endParaRPr>
          </a:p>
          <a:p>
            <a:pPr marL="0" lvl="0" indent="0" algn="just" defTabSz="914400">
              <a:buSzTx/>
              <a:buNone/>
              <a:defRPr sz="1800"/>
            </a:pPr>
            <a:endParaRPr>
              <a:solidFill>
                <a:srgbClr val="0B3066"/>
              </a:solidFill>
            </a:endParaRPr>
          </a:p>
          <a:p>
            <a:pPr marL="192881" lvl="0" indent="-192881" algn="just" defTabSz="914400">
              <a:spcBef>
                <a:spcPts val="400"/>
              </a:spcBef>
              <a:buClr>
                <a:srgbClr val="0B3066"/>
              </a:buClr>
              <a:defRPr sz="1800"/>
            </a:pPr>
            <a:r>
              <a:rPr>
                <a:solidFill>
                  <a:srgbClr val="0B3066"/>
                </a:solidFill>
              </a:rPr>
              <a:t>l’eventuale </a:t>
            </a:r>
            <a:r>
              <a:rPr b="1">
                <a:solidFill>
                  <a:srgbClr val="0B3066"/>
                </a:solidFill>
              </a:rPr>
              <a:t>revoca dell’incarico di OIV </a:t>
            </a:r>
            <a:r>
              <a:rPr>
                <a:solidFill>
                  <a:srgbClr val="0B3066"/>
                </a:solidFill>
              </a:rPr>
              <a:t>prima della scadenza </a:t>
            </a:r>
            <a:r>
              <a:rPr b="1">
                <a:solidFill>
                  <a:srgbClr val="0B3066"/>
                </a:solidFill>
              </a:rPr>
              <a:t>deve</a:t>
            </a:r>
            <a:r>
              <a:rPr>
                <a:solidFill>
                  <a:srgbClr val="0B3066"/>
                </a:solidFill>
              </a:rPr>
              <a:t> </a:t>
            </a:r>
            <a:r>
              <a:rPr b="1">
                <a:solidFill>
                  <a:srgbClr val="0B3066"/>
                </a:solidFill>
              </a:rPr>
              <a:t>essere </a:t>
            </a:r>
            <a:r>
              <a:rPr>
                <a:solidFill>
                  <a:srgbClr val="0B3066"/>
                </a:solidFill>
              </a:rPr>
              <a:t>adeguatamente </a:t>
            </a:r>
            <a:r>
              <a:rPr b="1">
                <a:solidFill>
                  <a:srgbClr val="0B3066"/>
                </a:solidFill>
              </a:rPr>
              <a:t>motivata</a:t>
            </a:r>
          </a:p>
        </p:txBody>
      </p:sp>
      <p:sp>
        <p:nvSpPr>
          <p:cNvPr id="126" name="Shape 126"/>
          <p:cNvSpPr/>
          <p:nvPr/>
        </p:nvSpPr>
        <p:spPr>
          <a:xfrm>
            <a:off x="5106389" y="6404292"/>
            <a:ext cx="1105499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1200"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200" b="1">
                <a:solidFill>
                  <a:srgbClr val="FFFFFF"/>
                </a:solidFill>
              </a:rPr>
              <a:t>19/01/2017</a:t>
            </a:r>
          </a:p>
        </p:txBody>
      </p:sp>
      <p:sp>
        <p:nvSpPr>
          <p:cNvPr id="127" name="Shape 127"/>
          <p:cNvSpPr>
            <a:spLocks noGrp="1"/>
          </p:cNvSpPr>
          <p:nvPr>
            <p:ph type="sldNum" sz="quarter" idx="2"/>
          </p:nvPr>
        </p:nvSpPr>
        <p:spPr>
          <a:xfrm>
            <a:off x="8224838" y="6221730"/>
            <a:ext cx="461963" cy="2692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fld id="{86CB4B4D-7CA3-9044-876B-883B54F8677D}" type="slidenum">
              <a:rPr sz="1200" b="1">
                <a:solidFill>
                  <a:srgbClr val="FFFFFF"/>
                </a:solidFill>
              </a:rPr>
              <a:t>8</a:t>
            </a:fld>
            <a:endParaRPr sz="1200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 defTabSz="292607">
              <a:defRPr sz="1800" b="0">
                <a:solidFill>
                  <a:srgbClr val="000000"/>
                </a:solidFill>
              </a:defRPr>
            </a:pPr>
            <a:r>
              <a:rPr sz="2816" b="1">
                <a:solidFill>
                  <a:srgbClr val="FFFFFF"/>
                </a:solidFill>
              </a:rPr>
              <a:t/>
            </a:r>
            <a:br>
              <a:rPr sz="2816" b="1">
                <a:solidFill>
                  <a:srgbClr val="FFFFFF"/>
                </a:solidFill>
              </a:rPr>
            </a:br>
            <a:r>
              <a:rPr sz="2048" b="1">
                <a:solidFill>
                  <a:srgbClr val="FFFFFF"/>
                </a:solidFill>
              </a:rPr>
              <a:t>Professionalizzazione e ………</a:t>
            </a:r>
            <a:br>
              <a:rPr sz="2048" b="1">
                <a:solidFill>
                  <a:srgbClr val="FFFFFF"/>
                </a:solidFill>
              </a:rPr>
            </a:br>
            <a:endParaRPr sz="2048" b="1">
              <a:solidFill>
                <a:srgbClr val="FFFFFF"/>
              </a:solidFill>
            </a:endParaRPr>
          </a:p>
        </p:txBody>
      </p:sp>
      <p:sp>
        <p:nvSpPr>
          <p:cNvPr id="130" name="Shape 130"/>
          <p:cNvSpPr>
            <a:spLocks noGrp="1"/>
          </p:cNvSpPr>
          <p:nvPr>
            <p:ph type="body" idx="1"/>
          </p:nvPr>
        </p:nvSpPr>
        <p:spPr>
          <a:xfrm>
            <a:off x="360834" y="1676188"/>
            <a:ext cx="8229601" cy="4286993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0" lvl="0" indent="0" defTabSz="914400">
              <a:spcBef>
                <a:spcPts val="500"/>
              </a:spcBef>
              <a:buSzTx/>
              <a:buNone/>
              <a:defRPr sz="1800"/>
            </a:pPr>
            <a:r>
              <a:rPr sz="2400" b="1" cap="small" dirty="0" err="1">
                <a:solidFill>
                  <a:srgbClr val="0070C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L’iscrizione</a:t>
            </a:r>
            <a:r>
              <a:rPr sz="2400" b="1" cap="small" dirty="0">
                <a:solidFill>
                  <a:srgbClr val="0070C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sz="2400" b="1" cap="small" dirty="0" err="1">
                <a:solidFill>
                  <a:srgbClr val="0070C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all’elenco</a:t>
            </a:r>
            <a:r>
              <a:rPr sz="2400" b="1" cap="small" dirty="0">
                <a:solidFill>
                  <a:srgbClr val="0070C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 è </a:t>
            </a:r>
            <a:r>
              <a:rPr sz="2400" b="1" cap="small" dirty="0" err="1">
                <a:solidFill>
                  <a:srgbClr val="0070C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subordinata</a:t>
            </a:r>
            <a:r>
              <a:rPr sz="2400" b="1" cap="small" dirty="0">
                <a:solidFill>
                  <a:srgbClr val="0070C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 al </a:t>
            </a:r>
            <a:r>
              <a:rPr sz="2400" b="1" cap="small" dirty="0" err="1">
                <a:solidFill>
                  <a:srgbClr val="0070C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possesso</a:t>
            </a:r>
            <a:r>
              <a:rPr sz="2400" b="1" cap="small" dirty="0">
                <a:solidFill>
                  <a:srgbClr val="0070C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 di</a:t>
            </a:r>
            <a:r>
              <a:rPr sz="2400" b="1" cap="small" dirty="0" smtClean="0">
                <a:solidFill>
                  <a:srgbClr val="0070C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it-IT" sz="2400" b="1" cap="small" dirty="0" smtClean="0">
              <a:solidFill>
                <a:srgbClr val="0070C0"/>
              </a:solidFill>
              <a:effectLst>
                <a:outerShdw blurRad="38100" dist="38100" dir="2700000" rotWithShape="0">
                  <a:srgbClr val="000000">
                    <a:alpha val="43137"/>
                  </a:srgbClr>
                </a:outerShdw>
              </a:effectLst>
            </a:endParaRPr>
          </a:p>
          <a:p>
            <a:pPr marL="160734" lvl="0" indent="-160734" defTabSz="914400">
              <a:spcBef>
                <a:spcPts val="400"/>
              </a:spcBef>
              <a:buClr>
                <a:srgbClr val="0B3066"/>
              </a:buClr>
              <a:defRPr sz="1800"/>
            </a:pPr>
            <a:r>
              <a:rPr b="1" dirty="0" smtClean="0">
                <a:solidFill>
                  <a:srgbClr val="0B3066"/>
                </a:solidFill>
              </a:rPr>
              <a:t>diploma </a:t>
            </a:r>
            <a:r>
              <a:rPr b="1" dirty="0">
                <a:solidFill>
                  <a:srgbClr val="0B3066"/>
                </a:solidFill>
              </a:rPr>
              <a:t>di </a:t>
            </a:r>
            <a:r>
              <a:rPr b="1" dirty="0" err="1">
                <a:solidFill>
                  <a:srgbClr val="0B3066"/>
                </a:solidFill>
              </a:rPr>
              <a:t>laurea</a:t>
            </a:r>
            <a:r>
              <a:rPr b="1" dirty="0">
                <a:solidFill>
                  <a:srgbClr val="0B3066"/>
                </a:solidFill>
              </a:rPr>
              <a:t> </a:t>
            </a:r>
            <a:r>
              <a:rPr dirty="0">
                <a:solidFill>
                  <a:srgbClr val="0B3066"/>
                </a:solidFill>
              </a:rPr>
              <a:t>(</a:t>
            </a:r>
            <a:r>
              <a:rPr dirty="0" err="1">
                <a:solidFill>
                  <a:srgbClr val="0B3066"/>
                </a:solidFill>
              </a:rPr>
              <a:t>vecchio</a:t>
            </a:r>
            <a:r>
              <a:rPr dirty="0">
                <a:solidFill>
                  <a:srgbClr val="0B3066"/>
                </a:solidFill>
              </a:rPr>
              <a:t> </a:t>
            </a:r>
            <a:r>
              <a:rPr dirty="0" err="1">
                <a:solidFill>
                  <a:srgbClr val="0B3066"/>
                </a:solidFill>
              </a:rPr>
              <a:t>ordinamento</a:t>
            </a:r>
            <a:r>
              <a:rPr dirty="0">
                <a:solidFill>
                  <a:srgbClr val="0B3066"/>
                </a:solidFill>
              </a:rPr>
              <a:t>) o </a:t>
            </a:r>
            <a:r>
              <a:rPr dirty="0" err="1">
                <a:solidFill>
                  <a:srgbClr val="0B3066"/>
                </a:solidFill>
              </a:rPr>
              <a:t>laurea</a:t>
            </a:r>
            <a:r>
              <a:rPr dirty="0">
                <a:solidFill>
                  <a:srgbClr val="0B3066"/>
                </a:solidFill>
              </a:rPr>
              <a:t> </a:t>
            </a:r>
            <a:r>
              <a:rPr dirty="0" err="1">
                <a:solidFill>
                  <a:srgbClr val="0B3066"/>
                </a:solidFill>
              </a:rPr>
              <a:t>specialistica</a:t>
            </a:r>
            <a:r>
              <a:rPr dirty="0">
                <a:solidFill>
                  <a:srgbClr val="0B3066"/>
                </a:solidFill>
              </a:rPr>
              <a:t> o </a:t>
            </a:r>
            <a:r>
              <a:rPr dirty="0" err="1">
                <a:solidFill>
                  <a:srgbClr val="0B3066"/>
                </a:solidFill>
              </a:rPr>
              <a:t>laurea</a:t>
            </a:r>
            <a:r>
              <a:rPr dirty="0">
                <a:solidFill>
                  <a:srgbClr val="0B3066"/>
                </a:solidFill>
              </a:rPr>
              <a:t> </a:t>
            </a:r>
            <a:r>
              <a:rPr dirty="0" err="1">
                <a:solidFill>
                  <a:srgbClr val="0B3066"/>
                </a:solidFill>
              </a:rPr>
              <a:t>magistrale</a:t>
            </a:r>
            <a:endParaRPr dirty="0">
              <a:solidFill>
                <a:srgbClr val="0B3066"/>
              </a:solidFill>
            </a:endParaRPr>
          </a:p>
          <a:p>
            <a:pPr marL="0" lvl="0" indent="0" defTabSz="914400">
              <a:buSzTx/>
              <a:buNone/>
              <a:defRPr sz="1800"/>
            </a:pPr>
            <a:endParaRPr dirty="0">
              <a:solidFill>
                <a:srgbClr val="0B3066"/>
              </a:solidFill>
            </a:endParaRPr>
          </a:p>
          <a:p>
            <a:pPr marL="160734" lvl="0" indent="-160734" algn="just" defTabSz="914400">
              <a:spcBef>
                <a:spcPts val="400"/>
              </a:spcBef>
              <a:buClr>
                <a:srgbClr val="0B3066"/>
              </a:buClr>
              <a:defRPr sz="1800"/>
            </a:pPr>
            <a:r>
              <a:rPr b="1" dirty="0" err="1">
                <a:solidFill>
                  <a:srgbClr val="0B3066"/>
                </a:solidFill>
              </a:rPr>
              <a:t>comprovata</a:t>
            </a:r>
            <a:r>
              <a:rPr b="1" dirty="0">
                <a:solidFill>
                  <a:srgbClr val="0B3066"/>
                </a:solidFill>
              </a:rPr>
              <a:t> </a:t>
            </a:r>
            <a:r>
              <a:rPr b="1" dirty="0" err="1">
                <a:solidFill>
                  <a:srgbClr val="0B3066"/>
                </a:solidFill>
              </a:rPr>
              <a:t>esperienza</a:t>
            </a:r>
            <a:r>
              <a:rPr b="1" dirty="0">
                <a:solidFill>
                  <a:srgbClr val="0B3066"/>
                </a:solidFill>
              </a:rPr>
              <a:t> </a:t>
            </a:r>
            <a:r>
              <a:rPr dirty="0">
                <a:solidFill>
                  <a:srgbClr val="0B3066"/>
                </a:solidFill>
              </a:rPr>
              <a:t>di </a:t>
            </a:r>
            <a:r>
              <a:rPr dirty="0" err="1">
                <a:solidFill>
                  <a:srgbClr val="0B3066"/>
                </a:solidFill>
              </a:rPr>
              <a:t>almeno</a:t>
            </a:r>
            <a:r>
              <a:rPr dirty="0">
                <a:solidFill>
                  <a:srgbClr val="0B3066"/>
                </a:solidFill>
              </a:rPr>
              <a:t> cinque </a:t>
            </a:r>
            <a:r>
              <a:rPr dirty="0" err="1">
                <a:solidFill>
                  <a:srgbClr val="0B3066"/>
                </a:solidFill>
              </a:rPr>
              <a:t>anni</a:t>
            </a:r>
            <a:r>
              <a:rPr dirty="0">
                <a:solidFill>
                  <a:srgbClr val="0B3066"/>
                </a:solidFill>
              </a:rPr>
              <a:t> </a:t>
            </a:r>
            <a:r>
              <a:rPr dirty="0" err="1">
                <a:solidFill>
                  <a:srgbClr val="0B3066"/>
                </a:solidFill>
              </a:rPr>
              <a:t>nelle</a:t>
            </a:r>
            <a:r>
              <a:rPr dirty="0">
                <a:solidFill>
                  <a:srgbClr val="0B3066"/>
                </a:solidFill>
              </a:rPr>
              <a:t> </a:t>
            </a:r>
            <a:r>
              <a:rPr dirty="0" err="1">
                <a:solidFill>
                  <a:srgbClr val="0B3066"/>
                </a:solidFill>
              </a:rPr>
              <a:t>materie</a:t>
            </a:r>
            <a:r>
              <a:rPr dirty="0">
                <a:solidFill>
                  <a:srgbClr val="0B3066"/>
                </a:solidFill>
              </a:rPr>
              <a:t> </a:t>
            </a:r>
            <a:r>
              <a:rPr dirty="0" err="1">
                <a:solidFill>
                  <a:srgbClr val="0B3066"/>
                </a:solidFill>
              </a:rPr>
              <a:t>pertinenti</a:t>
            </a:r>
            <a:r>
              <a:rPr dirty="0">
                <a:solidFill>
                  <a:srgbClr val="0B3066"/>
                </a:solidFill>
              </a:rPr>
              <a:t>:</a:t>
            </a:r>
          </a:p>
          <a:p>
            <a:pPr marL="583746" lvl="1" indent="-183696" algn="just" defTabSz="914400">
              <a:spcBef>
                <a:spcPts val="400"/>
              </a:spcBef>
              <a:buClr>
                <a:srgbClr val="0B3066"/>
              </a:buClr>
              <a:buFont typeface="Helvetica"/>
              <a:buChar char="➢"/>
              <a:defRPr sz="1800"/>
            </a:pPr>
            <a:r>
              <a:rPr dirty="0" err="1">
                <a:solidFill>
                  <a:srgbClr val="0B3066"/>
                </a:solidFill>
              </a:rPr>
              <a:t>misurazione</a:t>
            </a:r>
            <a:r>
              <a:rPr dirty="0">
                <a:solidFill>
                  <a:srgbClr val="0B3066"/>
                </a:solidFill>
              </a:rPr>
              <a:t> e </a:t>
            </a:r>
            <a:r>
              <a:rPr dirty="0" err="1">
                <a:solidFill>
                  <a:srgbClr val="0B3066"/>
                </a:solidFill>
              </a:rPr>
              <a:t>valutazione</a:t>
            </a:r>
            <a:r>
              <a:rPr dirty="0">
                <a:solidFill>
                  <a:srgbClr val="0B3066"/>
                </a:solidFill>
              </a:rPr>
              <a:t> </a:t>
            </a:r>
            <a:r>
              <a:rPr dirty="0" err="1">
                <a:solidFill>
                  <a:srgbClr val="0B3066"/>
                </a:solidFill>
              </a:rPr>
              <a:t>della</a:t>
            </a:r>
            <a:r>
              <a:rPr dirty="0">
                <a:solidFill>
                  <a:srgbClr val="0B3066"/>
                </a:solidFill>
              </a:rPr>
              <a:t> </a:t>
            </a:r>
            <a:r>
              <a:rPr i="1" dirty="0">
                <a:solidFill>
                  <a:srgbClr val="0B3066"/>
                </a:solidFill>
              </a:rPr>
              <a:t>performance</a:t>
            </a:r>
            <a:r>
              <a:rPr dirty="0">
                <a:solidFill>
                  <a:srgbClr val="0B3066"/>
                </a:solidFill>
              </a:rPr>
              <a:t> </a:t>
            </a:r>
            <a:r>
              <a:rPr dirty="0" err="1">
                <a:solidFill>
                  <a:srgbClr val="0B3066"/>
                </a:solidFill>
              </a:rPr>
              <a:t>organizzativa</a:t>
            </a:r>
            <a:r>
              <a:rPr dirty="0">
                <a:solidFill>
                  <a:srgbClr val="0B3066"/>
                </a:solidFill>
              </a:rPr>
              <a:t> e </a:t>
            </a:r>
            <a:r>
              <a:rPr dirty="0" err="1">
                <a:solidFill>
                  <a:srgbClr val="0B3066"/>
                </a:solidFill>
              </a:rPr>
              <a:t>individuale</a:t>
            </a:r>
            <a:endParaRPr sz="2800" dirty="0"/>
          </a:p>
          <a:p>
            <a:pPr marL="583746" lvl="1" indent="-183696" algn="just" defTabSz="914400">
              <a:spcBef>
                <a:spcPts val="400"/>
              </a:spcBef>
              <a:buClr>
                <a:srgbClr val="0B3066"/>
              </a:buClr>
              <a:buFont typeface="Helvetica"/>
              <a:buChar char="➢"/>
              <a:defRPr sz="1800"/>
            </a:pPr>
            <a:r>
              <a:rPr dirty="0" err="1">
                <a:solidFill>
                  <a:srgbClr val="0B3066"/>
                </a:solidFill>
              </a:rPr>
              <a:t>pianificazione</a:t>
            </a:r>
            <a:endParaRPr sz="2800" dirty="0"/>
          </a:p>
          <a:p>
            <a:pPr marL="583746" lvl="1" indent="-183696" algn="just" defTabSz="914400">
              <a:spcBef>
                <a:spcPts val="400"/>
              </a:spcBef>
              <a:buClr>
                <a:srgbClr val="0B3066"/>
              </a:buClr>
              <a:buFont typeface="Helvetica"/>
              <a:buChar char="➢"/>
              <a:defRPr sz="1800"/>
            </a:pPr>
            <a:r>
              <a:rPr dirty="0" err="1">
                <a:solidFill>
                  <a:srgbClr val="0B3066"/>
                </a:solidFill>
              </a:rPr>
              <a:t>controllo</a:t>
            </a:r>
            <a:r>
              <a:rPr dirty="0">
                <a:solidFill>
                  <a:srgbClr val="0B3066"/>
                </a:solidFill>
              </a:rPr>
              <a:t> di </a:t>
            </a:r>
            <a:r>
              <a:rPr dirty="0" err="1">
                <a:solidFill>
                  <a:srgbClr val="0B3066"/>
                </a:solidFill>
              </a:rPr>
              <a:t>gestione</a:t>
            </a:r>
            <a:endParaRPr sz="2800" dirty="0"/>
          </a:p>
          <a:p>
            <a:pPr marL="583746" lvl="1" indent="-183696" algn="just" defTabSz="914400">
              <a:spcBef>
                <a:spcPts val="400"/>
              </a:spcBef>
              <a:buClr>
                <a:srgbClr val="0B3066"/>
              </a:buClr>
              <a:buFont typeface="Helvetica"/>
              <a:buChar char="➢"/>
              <a:defRPr sz="1800"/>
            </a:pPr>
            <a:r>
              <a:rPr dirty="0" err="1">
                <a:solidFill>
                  <a:srgbClr val="0B3066"/>
                </a:solidFill>
              </a:rPr>
              <a:t>programmazione</a:t>
            </a:r>
            <a:r>
              <a:rPr dirty="0">
                <a:solidFill>
                  <a:srgbClr val="0B3066"/>
                </a:solidFill>
              </a:rPr>
              <a:t> </a:t>
            </a:r>
            <a:r>
              <a:rPr dirty="0" err="1">
                <a:solidFill>
                  <a:srgbClr val="0B3066"/>
                </a:solidFill>
              </a:rPr>
              <a:t>finanziaria</a:t>
            </a:r>
            <a:r>
              <a:rPr dirty="0">
                <a:solidFill>
                  <a:srgbClr val="0B3066"/>
                </a:solidFill>
              </a:rPr>
              <a:t> e di </a:t>
            </a:r>
            <a:r>
              <a:rPr dirty="0" err="1">
                <a:solidFill>
                  <a:srgbClr val="0B3066"/>
                </a:solidFill>
              </a:rPr>
              <a:t>bilancio</a:t>
            </a:r>
            <a:endParaRPr sz="2800" dirty="0"/>
          </a:p>
          <a:p>
            <a:pPr marL="583746" lvl="1" indent="-183696" algn="just" defTabSz="914400">
              <a:spcBef>
                <a:spcPts val="400"/>
              </a:spcBef>
              <a:buClr>
                <a:srgbClr val="0B3066"/>
              </a:buClr>
              <a:buFont typeface="Helvetica"/>
              <a:buChar char="➢"/>
              <a:defRPr sz="1800"/>
            </a:pPr>
            <a:r>
              <a:rPr i="1" dirty="0">
                <a:solidFill>
                  <a:srgbClr val="0B3066"/>
                </a:solidFill>
              </a:rPr>
              <a:t>risk management</a:t>
            </a:r>
            <a:endParaRPr sz="2800" dirty="0"/>
          </a:p>
          <a:p>
            <a:pPr marL="0" lvl="1" indent="400050" algn="just" defTabSz="914400">
              <a:spcBef>
                <a:spcPts val="500"/>
              </a:spcBef>
              <a:buSzTx/>
              <a:buNone/>
              <a:defRPr sz="1800"/>
            </a:pPr>
            <a:r>
              <a:rPr sz="2400" b="1" cap="small" dirty="0" err="1">
                <a:solidFill>
                  <a:srgbClr val="0070C0"/>
                </a:solidFill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</a:rPr>
              <a:t>Inoltre</a:t>
            </a:r>
            <a:r>
              <a:rPr i="1" dirty="0">
                <a:solidFill>
                  <a:srgbClr val="0B3066"/>
                </a:solidFill>
              </a:rPr>
              <a:t> </a:t>
            </a:r>
            <a:endParaRPr dirty="0">
              <a:solidFill>
                <a:srgbClr val="0B3066"/>
              </a:solidFill>
            </a:endParaRPr>
          </a:p>
          <a:p>
            <a:pPr marL="160734" lvl="0" indent="-160734" defTabSz="914400">
              <a:spcBef>
                <a:spcPts val="400"/>
              </a:spcBef>
              <a:buClr>
                <a:srgbClr val="0B3066"/>
              </a:buClr>
              <a:defRPr sz="1800"/>
            </a:pPr>
            <a:r>
              <a:rPr dirty="0" err="1">
                <a:solidFill>
                  <a:srgbClr val="0B3066"/>
                </a:solidFill>
              </a:rPr>
              <a:t>obbligo</a:t>
            </a:r>
            <a:r>
              <a:rPr dirty="0">
                <a:solidFill>
                  <a:srgbClr val="0B3066"/>
                </a:solidFill>
              </a:rPr>
              <a:t> di </a:t>
            </a:r>
            <a:r>
              <a:rPr b="1" dirty="0" err="1">
                <a:solidFill>
                  <a:srgbClr val="0B3066"/>
                </a:solidFill>
              </a:rPr>
              <a:t>formazione</a:t>
            </a:r>
            <a:r>
              <a:rPr b="1" dirty="0">
                <a:solidFill>
                  <a:srgbClr val="0B3066"/>
                </a:solidFill>
              </a:rPr>
              <a:t> continua: 40 </a:t>
            </a:r>
            <a:r>
              <a:rPr b="1" dirty="0" err="1">
                <a:solidFill>
                  <a:srgbClr val="0B3066"/>
                </a:solidFill>
              </a:rPr>
              <a:t>crediti</a:t>
            </a:r>
            <a:r>
              <a:rPr b="1" dirty="0">
                <a:solidFill>
                  <a:srgbClr val="0B3066"/>
                </a:solidFill>
              </a:rPr>
              <a:t> </a:t>
            </a:r>
            <a:r>
              <a:rPr b="1" dirty="0" err="1">
                <a:solidFill>
                  <a:srgbClr val="0B3066"/>
                </a:solidFill>
              </a:rPr>
              <a:t>formativi</a:t>
            </a:r>
            <a:r>
              <a:rPr b="1" dirty="0">
                <a:solidFill>
                  <a:srgbClr val="0B3066"/>
                </a:solidFill>
              </a:rPr>
              <a:t> per </a:t>
            </a:r>
            <a:r>
              <a:rPr b="1" dirty="0" err="1">
                <a:solidFill>
                  <a:srgbClr val="0B3066"/>
                </a:solidFill>
              </a:rPr>
              <a:t>triennio</a:t>
            </a:r>
            <a:endParaRPr b="1" dirty="0">
              <a:solidFill>
                <a:srgbClr val="0B3066"/>
              </a:solidFill>
            </a:endParaRPr>
          </a:p>
        </p:txBody>
      </p:sp>
      <p:sp>
        <p:nvSpPr>
          <p:cNvPr id="131" name="Shape 131"/>
          <p:cNvSpPr/>
          <p:nvPr/>
        </p:nvSpPr>
        <p:spPr>
          <a:xfrm>
            <a:off x="5118265" y="6404292"/>
            <a:ext cx="1093624" cy="2692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>
              <a:defRPr sz="1200" b="1">
                <a:solidFill>
                  <a:srgbClr val="FFFFFF"/>
                </a:solidFill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1200" b="1">
                <a:solidFill>
                  <a:srgbClr val="FFFFFF"/>
                </a:solidFill>
              </a:rPr>
              <a:t>19/01/2017</a:t>
            </a:r>
          </a:p>
        </p:txBody>
      </p:sp>
      <p:sp>
        <p:nvSpPr>
          <p:cNvPr id="132" name="Shape 132"/>
          <p:cNvSpPr>
            <a:spLocks noGrp="1"/>
          </p:cNvSpPr>
          <p:nvPr>
            <p:ph type="sldNum" sz="quarter" idx="2"/>
          </p:nvPr>
        </p:nvSpPr>
        <p:spPr>
          <a:xfrm>
            <a:off x="8224838" y="6221730"/>
            <a:ext cx="461963" cy="2692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 b="0">
                <a:solidFill>
                  <a:srgbClr val="000000"/>
                </a:solidFill>
              </a:defRPr>
            </a:pPr>
            <a:fld id="{86CB4B4D-7CA3-9044-876B-883B54F8677D}" type="slidenum">
              <a:rPr sz="1200" b="1">
                <a:solidFill>
                  <a:srgbClr val="FFFFFF"/>
                </a:solidFill>
              </a:rPr>
              <a:t>9</a:t>
            </a:fld>
            <a:endParaRPr sz="1200" b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4F81BD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F81BD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583</Words>
  <Application>Microsoft Office PowerPoint</Application>
  <PresentationFormat>Presentazione su schermo (4:3)</PresentationFormat>
  <Paragraphs>99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Default</vt:lpstr>
      <vt:lpstr>Secondo incontro con gli  Organismi Indipendenti di Valutazione</vt:lpstr>
      <vt:lpstr>Un aggiornamento sul quadro normativo ed istituzionale: le novità della disciplina conseguenti all’entrata in vigore del DPR n. 105/2016 e del DM 2 dicembre 2016 </vt:lpstr>
      <vt:lpstr>DPR 9 MAGGIO 2016, N. 105</vt:lpstr>
      <vt:lpstr>DPR 9 MAGGIO 2016, N. 105</vt:lpstr>
      <vt:lpstr>DM 2 DICEMBRE 2016 </vt:lpstr>
      <vt:lpstr>DM 2 DICEMBRE 2016 </vt:lpstr>
      <vt:lpstr> Semplificazione e digitalizzazione delle procedure </vt:lpstr>
      <vt:lpstr> Indipendenza degli OIV </vt:lpstr>
      <vt:lpstr> Professionalizzazione e ……… </vt:lpstr>
      <vt:lpstr> …….. responsabilizzazione </vt:lpstr>
      <vt:lpstr>Coerenza e uniformità delle metodologie</vt:lpstr>
      <vt:lpstr>…ARRIVEDERCI E… BUON LAVORO! ☺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Secondo incontro con gli  Organismi Indipendenti di Valutazione</dc:title>
  <cp:lastModifiedBy>Rosaria Giannella</cp:lastModifiedBy>
  <cp:revision>3</cp:revision>
  <dcterms:modified xsi:type="dcterms:W3CDTF">2017-01-19T07:53:19Z</dcterms:modified>
</cp:coreProperties>
</file>