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lvl1pPr defTabSz="457200">
      <a:defRPr>
        <a:latin typeface="Calibri"/>
        <a:ea typeface="Calibri"/>
        <a:cs typeface="Calibri"/>
        <a:sym typeface="Calibri"/>
      </a:defRPr>
    </a:lvl1pPr>
    <a:lvl2pPr indent="457200" defTabSz="457200">
      <a:defRPr>
        <a:latin typeface="Calibri"/>
        <a:ea typeface="Calibri"/>
        <a:cs typeface="Calibri"/>
        <a:sym typeface="Calibri"/>
      </a:defRPr>
    </a:lvl2pPr>
    <a:lvl3pPr indent="914400" defTabSz="457200">
      <a:defRPr>
        <a:latin typeface="Calibri"/>
        <a:ea typeface="Calibri"/>
        <a:cs typeface="Calibri"/>
        <a:sym typeface="Calibri"/>
      </a:defRPr>
    </a:lvl3pPr>
    <a:lvl4pPr indent="1371600" defTabSz="457200">
      <a:defRPr>
        <a:latin typeface="Calibri"/>
        <a:ea typeface="Calibri"/>
        <a:cs typeface="Calibri"/>
        <a:sym typeface="Calibri"/>
      </a:defRPr>
    </a:lvl4pPr>
    <a:lvl5pPr indent="1828800" defTabSz="457200">
      <a:defRPr>
        <a:latin typeface="Calibri"/>
        <a:ea typeface="Calibri"/>
        <a:cs typeface="Calibri"/>
        <a:sym typeface="Calibri"/>
      </a:defRPr>
    </a:lvl5pPr>
    <a:lvl6pPr indent="2286000" defTabSz="457200">
      <a:defRPr>
        <a:latin typeface="Calibri"/>
        <a:ea typeface="Calibri"/>
        <a:cs typeface="Calibri"/>
        <a:sym typeface="Calibri"/>
      </a:defRPr>
    </a:lvl6pPr>
    <a:lvl7pPr indent="2743200" defTabSz="457200">
      <a:defRPr>
        <a:latin typeface="Calibri"/>
        <a:ea typeface="Calibri"/>
        <a:cs typeface="Calibri"/>
        <a:sym typeface="Calibri"/>
      </a:defRPr>
    </a:lvl7pPr>
    <a:lvl8pPr indent="3200400" defTabSz="457200">
      <a:defRPr>
        <a:latin typeface="Calibri"/>
        <a:ea typeface="Calibri"/>
        <a:cs typeface="Calibri"/>
        <a:sym typeface="Calibri"/>
      </a:defRPr>
    </a:lvl8pPr>
    <a:lvl9pPr indent="3657600" defTabSz="4572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03362700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200" y="185737"/>
            <a:ext cx="1041400" cy="115728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/>
          <p:nvPr/>
        </p:nvSpPr>
        <p:spPr>
          <a:xfrm>
            <a:off x="1419225" y="279400"/>
            <a:ext cx="6624638" cy="1310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28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28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257B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1257BD"/>
                </a:solidFill>
              </a:rPr>
              <a:t>Testo titolo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8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6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66099" y="413253"/>
            <a:ext cx="520702" cy="578557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Shape 87"/>
          <p:cNvSpPr/>
          <p:nvPr/>
        </p:nvSpPr>
        <p:spPr>
          <a:xfrm rot="5400000">
            <a:off x="6530498" y="-8414"/>
            <a:ext cx="1455738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1400">
                <a:solidFill>
                  <a:srgbClr val="FFFFFF"/>
                </a:solidFill>
              </a:rPr>
              <a:t>Dipartimento Funzione Pubblica</a:t>
            </a:r>
          </a:p>
          <a:p>
            <a:pPr lvl="0" algn="ctr"/>
            <a:r>
              <a:rPr sz="14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6629400" y="937305"/>
            <a:ext cx="2057400" cy="59206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257B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1257BD"/>
                </a:solidFill>
              </a:rPr>
              <a:t>Testo titolo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457200" y="1669143"/>
            <a:ext cx="6019800" cy="518885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hape 25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4000" b="1" cap="all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Corpo livello cinque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Corpo livello cinque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245460"/>
            <a:ext cx="8229600" cy="1201356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457200" y="1446815"/>
            <a:ext cx="4040188" cy="81174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Corpo livello uno</a:t>
            </a:r>
          </a:p>
          <a:p>
            <a:pPr lvl="1">
              <a:defRPr sz="1800" b="0"/>
            </a:pPr>
            <a:r>
              <a:rPr sz="2400" b="1"/>
              <a:t>Corpo livello due</a:t>
            </a:r>
          </a:p>
          <a:p>
            <a:pPr lvl="2">
              <a:defRPr sz="1800" b="0"/>
            </a:pPr>
            <a:r>
              <a:rPr sz="2400" b="1"/>
              <a:t>Corpo livello tre</a:t>
            </a:r>
          </a:p>
          <a:p>
            <a:pPr lvl="3">
              <a:defRPr sz="1800" b="0"/>
            </a:pPr>
            <a:r>
              <a:rPr sz="2400" b="1"/>
              <a:t>Corpo livello quattro</a:t>
            </a:r>
          </a:p>
          <a:p>
            <a:pPr lvl="4">
              <a:defRPr sz="1800" b="0"/>
            </a:pPr>
            <a:r>
              <a:rPr sz="2400" b="1"/>
              <a:t>Corpo livello cinque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8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5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1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3575050" y="1741714"/>
            <a:ext cx="5111750" cy="51162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6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Fare clic per modificare stile</a:t>
            </a:r>
          </a:p>
        </p:txBody>
      </p:sp>
      <p:pic>
        <p:nvPicPr>
          <p:cNvPr id="70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Corpo livello uno</a:t>
            </a:r>
          </a:p>
          <a:p>
            <a:pPr lvl="1">
              <a:defRPr sz="1800"/>
            </a:pPr>
            <a:r>
              <a:rPr sz="1400"/>
              <a:t>Corpo livello due</a:t>
            </a:r>
          </a:p>
          <a:p>
            <a:pPr lvl="2">
              <a:defRPr sz="1800"/>
            </a:pPr>
            <a:r>
              <a:rPr sz="1400"/>
              <a:t>Corpo livello tre</a:t>
            </a:r>
          </a:p>
          <a:p>
            <a:pPr lvl="3">
              <a:defRPr sz="1800"/>
            </a:pPr>
            <a:r>
              <a:rPr sz="1400"/>
              <a:t>Corpo livello quattro</a:t>
            </a:r>
          </a:p>
          <a:p>
            <a:pPr lvl="4">
              <a:defRPr sz="1800"/>
            </a:pPr>
            <a:r>
              <a:rPr sz="1400"/>
              <a:t>Corpo livello cinque</a:t>
            </a:r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6246812"/>
            <a:ext cx="9144000" cy="617538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9144000" cy="1511300"/>
          </a:xfrm>
          <a:prstGeom prst="rect">
            <a:avLst/>
          </a:prstGeom>
          <a:solidFill>
            <a:srgbClr val="1257BD"/>
          </a:soli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" name="image1.png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42900" y="6291262"/>
            <a:ext cx="520700" cy="579438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960437" y="6251575"/>
            <a:ext cx="3878263" cy="815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1600">
                <a:solidFill>
                  <a:srgbClr val="FFFFFF"/>
                </a:solidFill>
              </a:rPr>
              <a:t>Dipartimento Funzione Pubblica</a:t>
            </a:r>
          </a:p>
          <a:p>
            <a:pPr lvl="0"/>
            <a:r>
              <a:rPr sz="1600">
                <a:solidFill>
                  <a:srgbClr val="FFFFFF"/>
                </a:solidFill>
              </a:rPr>
              <a:t>Ufficio per la valutazione della performance</a:t>
            </a:r>
          </a:p>
        </p:txBody>
      </p:sp>
      <p:sp>
        <p:nvSpPr>
          <p:cNvPr id="6" name="Shape 6"/>
          <p:cNvSpPr/>
          <p:nvPr/>
        </p:nvSpPr>
        <p:spPr>
          <a:xfrm>
            <a:off x="6342062" y="6421755"/>
            <a:ext cx="1762126" cy="269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Incontro con gli OIV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FFFF"/>
                </a:solidFill>
              </a:rPr>
              <a:t>Testo titolo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224838" y="6404292"/>
            <a:ext cx="461963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indent="457200"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indent="914400"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indent="1371600"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indent="1828800" algn="ctr" defTabSz="457200">
        <a:defRPr sz="4400" b="1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defRPr sz="1200" b="1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0" y="2130425"/>
            <a:ext cx="9144000" cy="244951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1257BD"/>
                </a:solidFill>
              </a:rPr>
              <a:t>Secondo incontro con gli</a:t>
            </a:r>
            <a:br>
              <a:rPr sz="4400" b="1">
                <a:solidFill>
                  <a:srgbClr val="1257BD"/>
                </a:solidFill>
              </a:rPr>
            </a:br>
            <a:r>
              <a:rPr sz="4400" b="1">
                <a:solidFill>
                  <a:srgbClr val="1257BD"/>
                </a:solidFill>
              </a:rPr>
              <a:t> Organismi Indipendenti di Valutazione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idx="1"/>
          </p:nvPr>
        </p:nvSpPr>
        <p:spPr>
          <a:xfrm>
            <a:off x="1371600" y="4579937"/>
            <a:ext cx="6519863" cy="159385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888888"/>
              </a:solidFill>
            </a:endParaRPr>
          </a:p>
          <a:p>
            <a:pPr lvl="0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19 gennaio 2017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888888"/>
              </a:solidFill>
            </a:endParaRPr>
          </a:p>
          <a:p>
            <a:pPr lvl="0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Presidenza del Consiglio dei Ministri - Sala Tarantelli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Roma,  Corso Vittorio Emanuele II, 116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292607">
              <a:defRPr sz="1800" b="0">
                <a:solidFill>
                  <a:srgbClr val="000000"/>
                </a:solidFill>
              </a:defRPr>
            </a:pPr>
            <a:r>
              <a:rPr sz="2816" b="1">
                <a:solidFill>
                  <a:srgbClr val="FFFFFF"/>
                </a:solidFill>
              </a:rPr>
              <a:t/>
            </a:r>
            <a:br>
              <a:rPr sz="2816" b="1">
                <a:solidFill>
                  <a:srgbClr val="FFFFFF"/>
                </a:solidFill>
              </a:rPr>
            </a:br>
            <a:r>
              <a:rPr sz="2048" b="1">
                <a:solidFill>
                  <a:srgbClr val="FFFFFF"/>
                </a:solidFill>
              </a:rPr>
              <a:t>…….. responsabilizzazione</a:t>
            </a:r>
            <a:br>
              <a:rPr sz="2048" b="1">
                <a:solidFill>
                  <a:srgbClr val="FFFFFF"/>
                </a:solidFill>
              </a:rPr>
            </a:br>
            <a:endParaRPr sz="2048" b="1">
              <a:solidFill>
                <a:srgbClr val="FFFFFF"/>
              </a:solidFill>
            </a:endParaRPr>
          </a:p>
        </p:txBody>
      </p:sp>
      <p:sp>
        <p:nvSpPr>
          <p:cNvPr id="135" name="Shape 135"/>
          <p:cNvSpPr>
            <a:spLocks noGrp="1"/>
          </p:cNvSpPr>
          <p:nvPr>
            <p:ph type="body" idx="1"/>
          </p:nvPr>
        </p:nvSpPr>
        <p:spPr>
          <a:xfrm>
            <a:off x="457200" y="1816924"/>
            <a:ext cx="8229600" cy="372885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just" defTabSz="914400">
              <a:spcBef>
                <a:spcPts val="500"/>
              </a:spcBef>
              <a:buSzTx/>
              <a:buNone/>
              <a:defRPr sz="1800"/>
            </a:pPr>
            <a:r>
              <a:rPr sz="2400" b="1" cap="small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Verifica delle attività</a:t>
            </a:r>
          </a:p>
          <a:p>
            <a:pPr marL="0" lvl="0" indent="0" algn="just" defTabSz="914400">
              <a:buSzTx/>
              <a:buNone/>
              <a:defRPr sz="1800"/>
            </a:pPr>
            <a:endParaRPr sz="2400" b="1" cap="small">
              <a:solidFill>
                <a:srgbClr val="0070C0"/>
              </a:solidFill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 defTabSz="914400">
              <a:spcBef>
                <a:spcPts val="400"/>
              </a:spcBef>
              <a:buSzTx/>
              <a:buNone/>
              <a:defRPr sz="1800"/>
            </a:pPr>
            <a:r>
              <a:rPr>
                <a:solidFill>
                  <a:srgbClr val="0B3066"/>
                </a:solidFill>
              </a:rPr>
              <a:t>Il</a:t>
            </a:r>
            <a:r>
              <a:rPr b="1">
                <a:solidFill>
                  <a:srgbClr val="0B3066"/>
                </a:solidFill>
              </a:rPr>
              <a:t> </a:t>
            </a:r>
            <a:r>
              <a:rPr>
                <a:solidFill>
                  <a:srgbClr val="0B3066"/>
                </a:solidFill>
              </a:rPr>
              <a:t>Dipartimento </a:t>
            </a:r>
            <a:r>
              <a:rPr b="1">
                <a:solidFill>
                  <a:srgbClr val="0B3066"/>
                </a:solidFill>
              </a:rPr>
              <a:t>verifica l’attività degli OIV</a:t>
            </a:r>
            <a:r>
              <a:rPr>
                <a:solidFill>
                  <a:srgbClr val="0B3066"/>
                </a:solidFill>
              </a:rPr>
              <a:t> in ordine a:</a:t>
            </a:r>
          </a:p>
          <a:p>
            <a:pPr lvl="0" algn="just" defTabSz="914400">
              <a:buClr>
                <a:srgbClr val="0B3066"/>
              </a:buClr>
              <a:defRPr sz="1800"/>
            </a:pPr>
            <a:endParaRPr>
              <a:solidFill>
                <a:srgbClr val="0B3066"/>
              </a:solidFill>
            </a:endParaRPr>
          </a:p>
          <a:p>
            <a:pPr marL="64089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b="1">
                <a:solidFill>
                  <a:srgbClr val="0B3066"/>
                </a:solidFill>
              </a:rPr>
              <a:t>conformità</a:t>
            </a:r>
            <a:r>
              <a:rPr>
                <a:solidFill>
                  <a:srgbClr val="0B3066"/>
                </a:solidFill>
              </a:rPr>
              <a:t> dell’attività degli OIV agli indirizzi forniti</a:t>
            </a:r>
            <a:endParaRPr sz="2800"/>
          </a:p>
          <a:p>
            <a:pPr marL="0" lvl="1" indent="457200" algn="just" defTabSz="914400">
              <a:spcBef>
                <a:spcPts val="600"/>
              </a:spcBef>
              <a:buSzTx/>
              <a:buNone/>
              <a:defRPr sz="1800"/>
            </a:pPr>
            <a:endParaRPr>
              <a:solidFill>
                <a:srgbClr val="0B3066"/>
              </a:solidFill>
            </a:endParaRPr>
          </a:p>
          <a:p>
            <a:pPr marL="64089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b="1">
                <a:solidFill>
                  <a:srgbClr val="0B3066"/>
                </a:solidFill>
              </a:rPr>
              <a:t>qualità</a:t>
            </a:r>
            <a:r>
              <a:rPr>
                <a:solidFill>
                  <a:srgbClr val="0B3066"/>
                </a:solidFill>
              </a:rPr>
              <a:t> dei loro prodotti, anche tramite procedimenti di valutazione tra pari</a:t>
            </a:r>
          </a:p>
        </p:txBody>
      </p:sp>
      <p:sp>
        <p:nvSpPr>
          <p:cNvPr id="136" name="Shape 136"/>
          <p:cNvSpPr/>
          <p:nvPr/>
        </p:nvSpPr>
        <p:spPr>
          <a:xfrm>
            <a:off x="5011387" y="6404292"/>
            <a:ext cx="1200502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10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Coerenza e uniformità delle metodologie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>
              <a:buSzTx/>
              <a:buNone/>
              <a:defRPr sz="1800"/>
            </a:pPr>
            <a:endParaRPr sz="3200"/>
          </a:p>
          <a:p>
            <a:pPr marL="192881" lvl="0" indent="-192881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>
                <a:solidFill>
                  <a:srgbClr val="0B3066"/>
                </a:solidFill>
              </a:rPr>
              <a:t>la </a:t>
            </a:r>
            <a:r>
              <a:rPr b="1">
                <a:solidFill>
                  <a:srgbClr val="0B3066"/>
                </a:solidFill>
              </a:rPr>
              <a:t>permanenza nell’elenco </a:t>
            </a:r>
            <a:r>
              <a:rPr>
                <a:solidFill>
                  <a:srgbClr val="0B3066"/>
                </a:solidFill>
              </a:rPr>
              <a:t>è subordinata all’</a:t>
            </a:r>
            <a:r>
              <a:rPr b="1">
                <a:solidFill>
                  <a:srgbClr val="0B3066"/>
                </a:solidFill>
              </a:rPr>
              <a:t>acquisizione di crediti </a:t>
            </a:r>
            <a:r>
              <a:rPr>
                <a:solidFill>
                  <a:srgbClr val="0B3066"/>
                </a:solidFill>
              </a:rPr>
              <a:t>formativi attraverso la partecipazione a </a:t>
            </a:r>
            <a:r>
              <a:rPr b="1">
                <a:solidFill>
                  <a:srgbClr val="0B3066"/>
                </a:solidFill>
              </a:rPr>
              <a:t>corsi, convegni e seminari qualificati</a:t>
            </a:r>
          </a:p>
          <a:p>
            <a:pPr lvl="0" defTabSz="914400">
              <a:buClr>
                <a:srgbClr val="0B3066"/>
              </a:buClr>
              <a:defRPr sz="1800"/>
            </a:pPr>
            <a:endParaRPr b="1">
              <a:solidFill>
                <a:srgbClr val="0B3066"/>
              </a:solidFill>
            </a:endParaRPr>
          </a:p>
          <a:p>
            <a:pPr marL="192881" lvl="0" indent="-192881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b="1">
                <a:solidFill>
                  <a:srgbClr val="0B3066"/>
                </a:solidFill>
              </a:rPr>
              <a:t>collaborazione con la SNA per la formazione continua</a:t>
            </a:r>
          </a:p>
          <a:p>
            <a:pPr lvl="0" defTabSz="914400">
              <a:spcBef>
                <a:spcPts val="400"/>
              </a:spcBef>
              <a:buClr>
                <a:srgbClr val="0B3066"/>
              </a:buClr>
              <a:defRPr sz="1800"/>
            </a:pPr>
            <a:endParaRPr b="1">
              <a:solidFill>
                <a:srgbClr val="0B3066"/>
              </a:solidFill>
            </a:endParaRPr>
          </a:p>
          <a:p>
            <a:pPr marL="192881" lvl="0" indent="-192881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b="1">
                <a:solidFill>
                  <a:srgbClr val="0B3066"/>
                </a:solidFill>
              </a:rPr>
              <a:t>SNA e Dipartimento definiscono i criteri per l'accreditamento delle istituzioni pubbliche e private che svolgono attività formative</a:t>
            </a:r>
            <a:r>
              <a:rPr>
                <a:solidFill>
                  <a:srgbClr val="0B3066"/>
                </a:solidFill>
              </a:rPr>
              <a:t> </a:t>
            </a:r>
          </a:p>
        </p:txBody>
      </p:sp>
      <p:sp>
        <p:nvSpPr>
          <p:cNvPr id="141" name="Shape 141"/>
          <p:cNvSpPr/>
          <p:nvPr/>
        </p:nvSpPr>
        <p:spPr>
          <a:xfrm>
            <a:off x="4928260" y="6404292"/>
            <a:ext cx="1283629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42" name="Shape 142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11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244951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1257BD"/>
                </a:solidFill>
              </a:rPr>
              <a:t>…ARRIVEDERCI E… BUON LAVORO! </a:t>
            </a:r>
            <a:r>
              <a:rPr sz="4400">
                <a:solidFill>
                  <a:srgbClr val="1257BD"/>
                </a:solidFill>
                <a:latin typeface="+mn-lt"/>
                <a:ea typeface="+mn-ea"/>
                <a:cs typeface="+mn-cs"/>
                <a:sym typeface="Helvetica"/>
              </a:rPr>
              <a:t>☺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244951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914400">
              <a:defRPr sz="1800" b="0">
                <a:solidFill>
                  <a:srgbClr val="000000"/>
                </a:solidFill>
              </a:defRPr>
            </a:pPr>
            <a:r>
              <a:rPr sz="2800" b="1">
                <a:solidFill>
                  <a:srgbClr val="002776"/>
                </a:solidFill>
                <a:latin typeface="Tahoma"/>
                <a:ea typeface="Tahoma"/>
                <a:cs typeface="Tahoma"/>
                <a:sym typeface="Tahoma"/>
              </a:rPr>
              <a:t>Un aggiornamento sul quadro normativo ed istituzionale</a:t>
            </a:r>
            <a:r>
              <a:rPr sz="2800">
                <a:solidFill>
                  <a:srgbClr val="002776"/>
                </a:solidFill>
                <a:latin typeface="Tahoma"/>
                <a:ea typeface="Tahoma"/>
                <a:cs typeface="Tahoma"/>
                <a:sym typeface="Tahoma"/>
              </a:rPr>
              <a:t>: le novità della disciplina conseguenti all’entrata in vigore del DPR n. 105/2016 e del DM 2 dicembre 2016</a:t>
            </a:r>
            <a:br>
              <a:rPr sz="2800">
                <a:solidFill>
                  <a:srgbClr val="002776"/>
                </a:solidFill>
                <a:latin typeface="Tahoma"/>
                <a:ea typeface="Tahoma"/>
                <a:cs typeface="Tahoma"/>
                <a:sym typeface="Tahoma"/>
              </a:rPr>
            </a:br>
            <a:endParaRPr sz="2800">
              <a:solidFill>
                <a:srgbClr val="002776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86765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 cap="all"/>
            </a:lvl1pPr>
          </a:lstStyle>
          <a:p>
            <a:pPr lvl="0">
              <a:defRPr sz="1800" b="0" cap="none">
                <a:solidFill>
                  <a:srgbClr val="000000"/>
                </a:solidFill>
              </a:defRPr>
            </a:pPr>
            <a:r>
              <a:rPr sz="3200" b="1" cap="all">
                <a:solidFill>
                  <a:srgbClr val="FFFFFF"/>
                </a:solidFill>
              </a:rPr>
              <a:t>DPR 9 MAGGIO 2016, N. 105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xfrm>
            <a:off x="197643" y="1733602"/>
            <a:ext cx="8905876" cy="366947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defTabSz="434340">
              <a:spcBef>
                <a:spcPts val="0"/>
              </a:spcBef>
              <a:buSzTx/>
              <a:buNone/>
              <a:defRPr sz="1800"/>
            </a:pPr>
            <a:r>
              <a:rPr sz="2280" b="1" cap="small">
                <a:solidFill>
                  <a:srgbClr val="0070C0"/>
                </a:solidFill>
                <a:effectLst>
                  <a:outerShdw blurRad="36195" dist="36195" dir="2700000" rotWithShape="0">
                    <a:srgbClr val="000000">
                      <a:alpha val="43137"/>
                    </a:srgbClr>
                  </a:outerShdw>
                </a:effectLst>
              </a:rPr>
              <a:t>ISTITUZIONE DELLA COMMISSIONE TECNICA PER LA PERFORMANCE (ART. 4)</a:t>
            </a:r>
          </a:p>
          <a:p>
            <a:pPr marL="0" lvl="0" indent="0" defTabSz="434340">
              <a:spcBef>
                <a:spcPts val="400"/>
              </a:spcBef>
              <a:buSzTx/>
              <a:buNone/>
              <a:defRPr sz="1800"/>
            </a:pPr>
            <a:r>
              <a:rPr sz="1710" b="1">
                <a:solidFill>
                  <a:srgbClr val="002776"/>
                </a:solidFill>
              </a:rPr>
              <a:t>	</a:t>
            </a:r>
          </a:p>
          <a:p>
            <a:pPr marL="183237" lvl="0" indent="-183237" defTabSz="434340">
              <a:spcBef>
                <a:spcPts val="400"/>
              </a:spcBef>
              <a:buClr>
                <a:srgbClr val="002776"/>
              </a:buClr>
              <a:defRPr sz="1800"/>
            </a:pPr>
            <a:r>
              <a:rPr sz="1710">
                <a:solidFill>
                  <a:srgbClr val="002776"/>
                </a:solidFill>
              </a:rPr>
              <a:t>la Commissione ha il compito di fornire gli indirizzi tecnico - metodologici per lo sviluppo delle attività di misurazione e valutazione della performance nelle amministrazioni pubbliche</a:t>
            </a:r>
          </a:p>
          <a:p>
            <a:pPr marL="0" lvl="0" indent="0" defTabSz="434340">
              <a:buClr>
                <a:srgbClr val="002776"/>
              </a:buClr>
              <a:defRPr sz="1800"/>
            </a:pPr>
            <a:endParaRPr sz="1710">
              <a:solidFill>
                <a:srgbClr val="002776"/>
              </a:solidFill>
            </a:endParaRPr>
          </a:p>
          <a:p>
            <a:pPr marL="183237" lvl="0" indent="-183237" defTabSz="434340">
              <a:spcBef>
                <a:spcPts val="400"/>
              </a:spcBef>
              <a:buClr>
                <a:srgbClr val="002776"/>
              </a:buClr>
              <a:defRPr sz="1800"/>
            </a:pPr>
            <a:r>
              <a:rPr sz="1710">
                <a:solidFill>
                  <a:srgbClr val="002776"/>
                </a:solidFill>
              </a:rPr>
              <a:t>la Commissione tecnica, nominata con DM 29 novembre 2016, si è insediata il 16 Dicembre 2016</a:t>
            </a:r>
          </a:p>
          <a:p>
            <a:pPr marL="325754" lvl="0" indent="-325754" defTabSz="434340">
              <a:spcBef>
                <a:spcPts val="400"/>
              </a:spcBef>
              <a:buClr>
                <a:srgbClr val="002776"/>
              </a:buClr>
              <a:defRPr sz="1800"/>
            </a:pPr>
            <a:endParaRPr sz="1710">
              <a:solidFill>
                <a:srgbClr val="002776"/>
              </a:solidFill>
            </a:endParaRPr>
          </a:p>
          <a:p>
            <a:pPr marL="183237" lvl="0" indent="-183237" defTabSz="434340">
              <a:spcBef>
                <a:spcPts val="400"/>
              </a:spcBef>
              <a:buClr>
                <a:srgbClr val="002776"/>
              </a:buClr>
              <a:defRPr sz="1800"/>
            </a:pPr>
            <a:r>
              <a:rPr sz="1710">
                <a:solidFill>
                  <a:srgbClr val="002776"/>
                </a:solidFill>
              </a:rPr>
              <a:t>Secondo il Piano di lavoro 2017, è prevista per aprile la definizione di Linee guida per il ciclo 2018-2020</a:t>
            </a:r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3</a:t>
            </a:fld>
            <a:endParaRPr sz="1200" b="1">
              <a:solidFill>
                <a:srgbClr val="FFFFFF"/>
              </a:solidFill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5321300" y="6404292"/>
            <a:ext cx="974725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DPR 9 MAGGIO 2016, N. 105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391886" y="1600200"/>
            <a:ext cx="8229601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sz="2400" b="1" cap="small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L'ORGANISMO INDIPENDENTE DI VALUTAZIONE (ART. 6)</a:t>
            </a:r>
          </a:p>
          <a:p>
            <a:pPr lvl="0" algn="just" defTabSz="914400">
              <a:buSzTx/>
              <a:buNone/>
              <a:defRPr sz="1800"/>
            </a:pPr>
            <a:endParaRPr sz="1600" b="1" i="1">
              <a:solidFill>
                <a:srgbClr val="00143B"/>
              </a:solidFill>
            </a:endParaRPr>
          </a:p>
          <a:p>
            <a:pPr marL="192881" lvl="0" indent="-192881" algn="just" defTabSz="914400">
              <a:spcBef>
                <a:spcPts val="400"/>
              </a:spcBef>
              <a:buClr>
                <a:srgbClr val="002776"/>
              </a:buClr>
              <a:defRPr sz="1800"/>
            </a:pPr>
            <a:r>
              <a:rPr>
                <a:solidFill>
                  <a:srgbClr val="002776"/>
                </a:solidFill>
              </a:rPr>
              <a:t> L'OIV è costituito da un </a:t>
            </a:r>
            <a:r>
              <a:rPr b="1">
                <a:solidFill>
                  <a:srgbClr val="002776"/>
                </a:solidFill>
              </a:rPr>
              <a:t>organo monocratico</a:t>
            </a:r>
            <a:r>
              <a:rPr>
                <a:solidFill>
                  <a:srgbClr val="002776"/>
                </a:solidFill>
              </a:rPr>
              <a:t> ovvero </a:t>
            </a:r>
            <a:r>
              <a:rPr b="1">
                <a:solidFill>
                  <a:srgbClr val="002776"/>
                </a:solidFill>
              </a:rPr>
              <a:t>collegiale </a:t>
            </a:r>
            <a:r>
              <a:rPr>
                <a:solidFill>
                  <a:srgbClr val="002776"/>
                </a:solidFill>
              </a:rPr>
              <a:t>composto da 3 componenti</a:t>
            </a:r>
          </a:p>
          <a:p>
            <a:pPr marL="160734" lvl="0" indent="-160734" algn="just" defTabSz="914400">
              <a:spcBef>
                <a:spcPts val="400"/>
              </a:spcBef>
              <a:buClr>
                <a:srgbClr val="002776"/>
              </a:buClr>
              <a:defRPr sz="1800"/>
            </a:pPr>
            <a:r>
              <a:rPr>
                <a:solidFill>
                  <a:srgbClr val="002776"/>
                </a:solidFill>
              </a:rPr>
              <a:t> i componenti </a:t>
            </a:r>
            <a:r>
              <a:rPr b="1">
                <a:solidFill>
                  <a:srgbClr val="002776"/>
                </a:solidFill>
              </a:rPr>
              <a:t>sono nominati </a:t>
            </a:r>
            <a:r>
              <a:rPr>
                <a:solidFill>
                  <a:srgbClr val="002776"/>
                </a:solidFill>
              </a:rPr>
              <a:t>da ciascuna amministrazione, singolarmente o in forma associata, </a:t>
            </a:r>
            <a:r>
              <a:rPr b="1">
                <a:solidFill>
                  <a:srgbClr val="002776"/>
                </a:solidFill>
              </a:rPr>
              <a:t>tra i soggetti iscritti all'Elenco nazionale </a:t>
            </a:r>
            <a:r>
              <a:rPr>
                <a:solidFill>
                  <a:srgbClr val="002776"/>
                </a:solidFill>
              </a:rPr>
              <a:t>dei componenti degli organismi indipendenti di valutazione, tenuto dal DFP</a:t>
            </a:r>
          </a:p>
          <a:p>
            <a:pPr marL="160734" lvl="0" indent="-160734" algn="just" defTabSz="914400">
              <a:spcBef>
                <a:spcPts val="400"/>
              </a:spcBef>
              <a:buClr>
                <a:srgbClr val="002776"/>
              </a:buClr>
              <a:defRPr sz="1800"/>
            </a:pPr>
            <a:r>
              <a:rPr b="1">
                <a:solidFill>
                  <a:srgbClr val="002776"/>
                </a:solidFill>
              </a:rPr>
              <a:t>possono essere iscritti all'Elenco </a:t>
            </a:r>
            <a:r>
              <a:rPr>
                <a:solidFill>
                  <a:srgbClr val="002776"/>
                </a:solidFill>
              </a:rPr>
              <a:t>nazionale </a:t>
            </a:r>
            <a:r>
              <a:rPr b="1">
                <a:solidFill>
                  <a:srgbClr val="002776"/>
                </a:solidFill>
              </a:rPr>
              <a:t>soggetti, dotati dei requisiti di competenza, esperienza ed integrità </a:t>
            </a:r>
            <a:r>
              <a:rPr>
                <a:solidFill>
                  <a:srgbClr val="002776"/>
                </a:solidFill>
              </a:rPr>
              <a:t>stabiliti con decreto del Ministro delegato per la semplificazione e la pubblica amministrazione, con il quale sono stabiliti anche i limiti relativi all'appartenenza a più organismi indipendenti di valutazione</a:t>
            </a:r>
          </a:p>
        </p:txBody>
      </p:sp>
      <p:sp>
        <p:nvSpPr>
          <p:cNvPr id="106" name="Shape 106"/>
          <p:cNvSpPr/>
          <p:nvPr/>
        </p:nvSpPr>
        <p:spPr>
          <a:xfrm>
            <a:off x="5367647" y="6404292"/>
            <a:ext cx="112925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4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DM 2 DICEMBRE 2016 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457200" y="2149435"/>
            <a:ext cx="8229600" cy="37526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b="1">
                <a:solidFill>
                  <a:srgbClr val="0B3066"/>
                </a:solidFill>
              </a:rPr>
              <a:t>Istituzione dell’Elenco </a:t>
            </a:r>
            <a:r>
              <a:rPr>
                <a:solidFill>
                  <a:srgbClr val="0B3066"/>
                </a:solidFill>
              </a:rPr>
              <a:t>nazionale dei componenti degli organismi indipendenti di valutazione della </a:t>
            </a:r>
            <a:r>
              <a:rPr i="1">
                <a:solidFill>
                  <a:srgbClr val="0B3066"/>
                </a:solidFill>
              </a:rPr>
              <a:t>performance </a:t>
            </a:r>
            <a:r>
              <a:rPr>
                <a:solidFill>
                  <a:srgbClr val="0B3066"/>
                </a:solidFill>
              </a:rPr>
              <a:t>(art. 1)</a:t>
            </a:r>
          </a:p>
          <a:p>
            <a:pPr marL="0" lvl="0" indent="0" algn="just" defTabSz="914400">
              <a:buSzTx/>
              <a:buNone/>
              <a:defRPr sz="1800"/>
            </a:pPr>
            <a:endParaRPr>
              <a:solidFill>
                <a:srgbClr val="0B3066"/>
              </a:solidFill>
            </a:endParaRPr>
          </a:p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b="1">
                <a:solidFill>
                  <a:srgbClr val="0B3066"/>
                </a:solidFill>
              </a:rPr>
              <a:t>Individuazione dei requisiti </a:t>
            </a:r>
            <a:r>
              <a:rPr>
                <a:solidFill>
                  <a:srgbClr val="0B3066"/>
                </a:solidFill>
              </a:rPr>
              <a:t>di competenza esperienza e integrità necessari per poter richiedere l’iscrizione all’Elenco (art. 2)</a:t>
            </a:r>
          </a:p>
          <a:p>
            <a:pPr marL="0" lvl="0" indent="0" algn="just" defTabSz="914400">
              <a:buSzTx/>
              <a:buNone/>
              <a:defRPr sz="1800"/>
            </a:pPr>
            <a:endParaRPr>
              <a:solidFill>
                <a:srgbClr val="0B3066"/>
              </a:solidFill>
            </a:endParaRPr>
          </a:p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>
                <a:solidFill>
                  <a:srgbClr val="0B3066"/>
                </a:solidFill>
              </a:rPr>
              <a:t>Definizione della </a:t>
            </a:r>
            <a:r>
              <a:rPr b="1">
                <a:solidFill>
                  <a:srgbClr val="0B3066"/>
                </a:solidFill>
              </a:rPr>
              <a:t>procedura di iscrizione </a:t>
            </a:r>
            <a:r>
              <a:rPr>
                <a:solidFill>
                  <a:srgbClr val="0B3066"/>
                </a:solidFill>
              </a:rPr>
              <a:t>all’Elenco (art. 3)</a:t>
            </a:r>
          </a:p>
          <a:p>
            <a:pPr marL="0" lvl="0" indent="0" algn="just" defTabSz="914400">
              <a:buSzTx/>
              <a:buNone/>
              <a:defRPr sz="1800"/>
            </a:pPr>
            <a:endParaRPr>
              <a:solidFill>
                <a:srgbClr val="0B3066"/>
              </a:solidFill>
            </a:endParaRPr>
          </a:p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>
                <a:solidFill>
                  <a:srgbClr val="0B3066"/>
                </a:solidFill>
              </a:rPr>
              <a:t>Definizione della </a:t>
            </a:r>
            <a:r>
              <a:rPr b="1">
                <a:solidFill>
                  <a:srgbClr val="0B3066"/>
                </a:solidFill>
              </a:rPr>
              <a:t>procedura di conferimento dell’incarico </a:t>
            </a:r>
            <a:r>
              <a:rPr>
                <a:solidFill>
                  <a:srgbClr val="0B3066"/>
                </a:solidFill>
              </a:rPr>
              <a:t>di componente dell’Organismo indipendente di valutazione (art. 7)</a:t>
            </a:r>
          </a:p>
        </p:txBody>
      </p:sp>
      <p:sp>
        <p:nvSpPr>
          <p:cNvPr id="111" name="Shape 111"/>
          <p:cNvSpPr/>
          <p:nvPr/>
        </p:nvSpPr>
        <p:spPr>
          <a:xfrm>
            <a:off x="5165766" y="6404292"/>
            <a:ext cx="1046123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5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DM 2 DICEMBRE 2016 </a:t>
            </a:r>
          </a:p>
        </p:txBody>
      </p:sp>
      <p:sp>
        <p:nvSpPr>
          <p:cNvPr id="115" name="Shape 115"/>
          <p:cNvSpPr>
            <a:spLocks noGrp="1"/>
          </p:cNvSpPr>
          <p:nvPr>
            <p:ph type="body" idx="1"/>
          </p:nvPr>
        </p:nvSpPr>
        <p:spPr>
          <a:xfrm>
            <a:off x="380009" y="1517073"/>
            <a:ext cx="8229601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just" defTabSz="914400">
              <a:buSzTx/>
              <a:buNone/>
              <a:defRPr sz="1800"/>
            </a:pPr>
            <a:endParaRPr sz="1600" dirty="0">
              <a:solidFill>
                <a:srgbClr val="0B3066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>
              <a:spcBef>
                <a:spcPts val="0"/>
              </a:spcBef>
              <a:buSzTx/>
              <a:buNone/>
              <a:defRPr sz="1800"/>
            </a:pPr>
            <a:r>
              <a:rPr sz="2400" b="1" cap="small" dirty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PRINCIPI DELLA </a:t>
            </a:r>
            <a:r>
              <a:rPr sz="2400" b="1" cap="small" dirty="0" smtClean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NUOV</a:t>
            </a:r>
            <a:r>
              <a:rPr lang="it-IT" sz="2400" b="1" cap="small" dirty="0" smtClean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sz="2400" b="1" cap="small" dirty="0" smtClean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cap="small" dirty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DISCIPLINA:</a:t>
            </a:r>
          </a:p>
          <a:p>
            <a:pPr lvl="0" algn="just" defTabSz="914400">
              <a:lnSpc>
                <a:spcPct val="115000"/>
              </a:lnSpc>
              <a:spcBef>
                <a:spcPts val="1000"/>
              </a:spcBef>
              <a:buSzTx/>
              <a:buNone/>
              <a:defRPr sz="1800"/>
            </a:pPr>
            <a:r>
              <a:rPr dirty="0">
                <a:solidFill>
                  <a:srgbClr val="002776"/>
                </a:solidFill>
              </a:rPr>
              <a:t> </a:t>
            </a:r>
          </a:p>
          <a:p>
            <a:pPr marL="192881" lvl="0" indent="-192881" algn="just" defTabSz="914400">
              <a:lnSpc>
                <a:spcPct val="115000"/>
              </a:lnSpc>
              <a:spcBef>
                <a:spcPts val="400"/>
              </a:spcBef>
              <a:buClr>
                <a:srgbClr val="002776"/>
              </a:buClr>
              <a:buFont typeface="Helvetica"/>
              <a:buChar char="✓"/>
              <a:defRPr sz="1800"/>
            </a:pPr>
            <a:r>
              <a:rPr dirty="0" err="1">
                <a:solidFill>
                  <a:srgbClr val="002776"/>
                </a:solidFill>
              </a:rPr>
              <a:t>Semplificazione</a:t>
            </a:r>
            <a:r>
              <a:rPr dirty="0">
                <a:solidFill>
                  <a:srgbClr val="002776"/>
                </a:solidFill>
              </a:rPr>
              <a:t> e </a:t>
            </a:r>
            <a:r>
              <a:rPr dirty="0" err="1">
                <a:solidFill>
                  <a:srgbClr val="002776"/>
                </a:solidFill>
              </a:rPr>
              <a:t>digitalizzazione</a:t>
            </a:r>
            <a:r>
              <a:rPr dirty="0">
                <a:solidFill>
                  <a:srgbClr val="002776"/>
                </a:solidFill>
              </a:rPr>
              <a:t> </a:t>
            </a:r>
            <a:r>
              <a:rPr dirty="0" err="1">
                <a:solidFill>
                  <a:srgbClr val="002776"/>
                </a:solidFill>
              </a:rPr>
              <a:t>delle</a:t>
            </a:r>
            <a:r>
              <a:rPr dirty="0">
                <a:solidFill>
                  <a:srgbClr val="002776"/>
                </a:solidFill>
              </a:rPr>
              <a:t> procedure</a:t>
            </a:r>
          </a:p>
          <a:p>
            <a:pPr marL="192881" lvl="0" indent="-192881" algn="just" defTabSz="914400">
              <a:lnSpc>
                <a:spcPct val="115000"/>
              </a:lnSpc>
              <a:spcBef>
                <a:spcPts val="400"/>
              </a:spcBef>
              <a:buClr>
                <a:srgbClr val="002776"/>
              </a:buClr>
              <a:buFont typeface="Helvetica"/>
              <a:buChar char="✓"/>
              <a:defRPr sz="1800"/>
            </a:pPr>
            <a:r>
              <a:rPr dirty="0" err="1">
                <a:solidFill>
                  <a:srgbClr val="002776"/>
                </a:solidFill>
              </a:rPr>
              <a:t>Indipendenza</a:t>
            </a:r>
            <a:r>
              <a:rPr dirty="0">
                <a:solidFill>
                  <a:srgbClr val="002776"/>
                </a:solidFill>
              </a:rPr>
              <a:t> </a:t>
            </a:r>
            <a:r>
              <a:rPr dirty="0" err="1">
                <a:solidFill>
                  <a:srgbClr val="002776"/>
                </a:solidFill>
              </a:rPr>
              <a:t>degli</a:t>
            </a:r>
            <a:r>
              <a:rPr dirty="0">
                <a:solidFill>
                  <a:srgbClr val="002776"/>
                </a:solidFill>
              </a:rPr>
              <a:t> OIV</a:t>
            </a:r>
          </a:p>
          <a:p>
            <a:pPr marL="192881" lvl="0" indent="-192881" algn="just" defTabSz="914400">
              <a:lnSpc>
                <a:spcPct val="115000"/>
              </a:lnSpc>
              <a:spcBef>
                <a:spcPts val="400"/>
              </a:spcBef>
              <a:buClr>
                <a:srgbClr val="002776"/>
              </a:buClr>
              <a:buFont typeface="Helvetica"/>
              <a:buChar char="✓"/>
              <a:defRPr sz="1800"/>
            </a:pPr>
            <a:r>
              <a:rPr dirty="0" err="1">
                <a:solidFill>
                  <a:srgbClr val="002776"/>
                </a:solidFill>
              </a:rPr>
              <a:t>Professionalizzazione</a:t>
            </a:r>
            <a:r>
              <a:rPr dirty="0">
                <a:solidFill>
                  <a:srgbClr val="002776"/>
                </a:solidFill>
              </a:rPr>
              <a:t> e </a:t>
            </a:r>
            <a:r>
              <a:rPr dirty="0" err="1">
                <a:solidFill>
                  <a:srgbClr val="002776"/>
                </a:solidFill>
              </a:rPr>
              <a:t>responsabilizzazione</a:t>
            </a:r>
            <a:endParaRPr dirty="0">
              <a:solidFill>
                <a:srgbClr val="002776"/>
              </a:solidFill>
            </a:endParaRPr>
          </a:p>
          <a:p>
            <a:pPr marL="192881" lvl="0" indent="-192881" algn="just" defTabSz="914400">
              <a:lnSpc>
                <a:spcPct val="115000"/>
              </a:lnSpc>
              <a:spcBef>
                <a:spcPts val="1000"/>
              </a:spcBef>
              <a:buClr>
                <a:srgbClr val="002776"/>
              </a:buClr>
              <a:buFont typeface="Helvetica"/>
              <a:buChar char="✓"/>
              <a:defRPr sz="1800"/>
            </a:pPr>
            <a:r>
              <a:rPr dirty="0" err="1">
                <a:solidFill>
                  <a:srgbClr val="002776"/>
                </a:solidFill>
              </a:rPr>
              <a:t>Coerenza</a:t>
            </a:r>
            <a:r>
              <a:rPr dirty="0">
                <a:solidFill>
                  <a:srgbClr val="002776"/>
                </a:solidFill>
              </a:rPr>
              <a:t> e </a:t>
            </a:r>
            <a:r>
              <a:rPr dirty="0" err="1">
                <a:solidFill>
                  <a:srgbClr val="002776"/>
                </a:solidFill>
              </a:rPr>
              <a:t>uniformità</a:t>
            </a:r>
            <a:r>
              <a:rPr dirty="0">
                <a:solidFill>
                  <a:srgbClr val="002776"/>
                </a:solidFill>
              </a:rPr>
              <a:t> </a:t>
            </a:r>
            <a:r>
              <a:rPr dirty="0" err="1">
                <a:solidFill>
                  <a:srgbClr val="002776"/>
                </a:solidFill>
              </a:rPr>
              <a:t>delle</a:t>
            </a:r>
            <a:r>
              <a:rPr dirty="0">
                <a:solidFill>
                  <a:srgbClr val="002776"/>
                </a:solidFill>
              </a:rPr>
              <a:t> </a:t>
            </a:r>
            <a:r>
              <a:rPr dirty="0" err="1">
                <a:solidFill>
                  <a:srgbClr val="002776"/>
                </a:solidFill>
              </a:rPr>
              <a:t>metodologie</a:t>
            </a:r>
            <a:endParaRPr dirty="0">
              <a:solidFill>
                <a:srgbClr val="002776"/>
              </a:solidFill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5142015" y="6404292"/>
            <a:ext cx="1069873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17" name="Shape 117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6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19455" lvl="0" indent="-219455" defTabSz="585215">
              <a:spcBef>
                <a:spcPts val="400"/>
              </a:spcBef>
              <a:defRPr sz="1800" b="0">
                <a:solidFill>
                  <a:srgbClr val="000000"/>
                </a:solidFill>
              </a:defRPr>
            </a:pPr>
            <a:r>
              <a:rPr sz="2816" b="1">
                <a:solidFill>
                  <a:srgbClr val="FFFFFF"/>
                </a:solidFill>
              </a:rPr>
              <a:t/>
            </a:r>
            <a:br>
              <a:rPr sz="2816" b="1">
                <a:solidFill>
                  <a:srgbClr val="FFFFFF"/>
                </a:solidFill>
              </a:rPr>
            </a:br>
            <a:r>
              <a:rPr sz="2048" b="1">
                <a:solidFill>
                  <a:srgbClr val="FFFFFF"/>
                </a:solidFill>
              </a:rPr>
              <a:t>Semplificazione e digitalizzazione delle procedure</a:t>
            </a:r>
            <a:br>
              <a:rPr sz="2048" b="1">
                <a:solidFill>
                  <a:srgbClr val="FFFFFF"/>
                </a:solidFill>
              </a:rPr>
            </a:br>
            <a:endParaRPr sz="2048" b="1">
              <a:solidFill>
                <a:srgbClr val="FFFFFF"/>
              </a:solidFill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360834" y="1433700"/>
            <a:ext cx="8229601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32613" lvl="0" indent="-332613" defTabSz="886968">
              <a:buSzTx/>
              <a:buNone/>
              <a:defRPr sz="1800"/>
            </a:pPr>
            <a:endParaRPr sz="1552">
              <a:solidFill>
                <a:srgbClr val="0B3066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32613" lvl="0" indent="-332613" defTabSz="886968">
              <a:buSzTx/>
              <a:buNone/>
              <a:defRPr sz="1800"/>
            </a:pPr>
            <a:endParaRPr sz="1552">
              <a:solidFill>
                <a:srgbClr val="0B3066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187094" lvl="0" indent="-187094" algn="just" defTabSz="886968">
              <a:spcBef>
                <a:spcPts val="400"/>
              </a:spcBef>
              <a:buClr>
                <a:srgbClr val="0B3066"/>
              </a:buClr>
              <a:defRPr sz="1800"/>
            </a:pPr>
            <a:r>
              <a:rPr sz="1746">
                <a:solidFill>
                  <a:srgbClr val="0B3066"/>
                </a:solidFill>
              </a:rPr>
              <a:t>Dal 10 gennaio 2017 le </a:t>
            </a:r>
            <a:r>
              <a:rPr sz="1746" b="1">
                <a:solidFill>
                  <a:srgbClr val="0B3066"/>
                </a:solidFill>
              </a:rPr>
              <a:t>procedure definite dal decreto sostituiscono il parere </a:t>
            </a:r>
            <a:r>
              <a:rPr sz="1746">
                <a:solidFill>
                  <a:srgbClr val="0B3066"/>
                </a:solidFill>
              </a:rPr>
              <a:t>sulla nomina del componente OIV.  Le Amministrazioni non devono richiedere il parere del Dipartimento della funzione pubblica sulle nomine degli OIV</a:t>
            </a:r>
          </a:p>
          <a:p>
            <a:pPr marL="0" lvl="0" indent="0" algn="just" defTabSz="886968">
              <a:buSzTx/>
              <a:buNone/>
              <a:defRPr sz="1800"/>
            </a:pPr>
            <a:endParaRPr sz="1746">
              <a:solidFill>
                <a:srgbClr val="0B3066"/>
              </a:solidFill>
            </a:endParaRPr>
          </a:p>
          <a:p>
            <a:pPr marL="187094" lvl="0" indent="-187094" algn="just" defTabSz="886968">
              <a:spcBef>
                <a:spcPts val="400"/>
              </a:spcBef>
              <a:buClr>
                <a:srgbClr val="002776"/>
              </a:buClr>
              <a:defRPr sz="1800"/>
            </a:pPr>
            <a:r>
              <a:rPr sz="1746">
                <a:solidFill>
                  <a:srgbClr val="002776"/>
                </a:solidFill>
              </a:rPr>
              <a:t>l’Elenco</a:t>
            </a:r>
            <a:r>
              <a:rPr sz="1746" i="1">
                <a:solidFill>
                  <a:srgbClr val="00143B"/>
                </a:solidFill>
              </a:rPr>
              <a:t> </a:t>
            </a:r>
            <a:r>
              <a:rPr sz="1746">
                <a:solidFill>
                  <a:srgbClr val="0B3066"/>
                </a:solidFill>
              </a:rPr>
              <a:t>è gestito con una </a:t>
            </a:r>
            <a:r>
              <a:rPr sz="1746" b="1">
                <a:solidFill>
                  <a:srgbClr val="0B3066"/>
                </a:solidFill>
              </a:rPr>
              <a:t>piattaforma </a:t>
            </a:r>
            <a:r>
              <a:rPr sz="1746" b="1" i="1">
                <a:solidFill>
                  <a:srgbClr val="0B3066"/>
                </a:solidFill>
              </a:rPr>
              <a:t>on line</a:t>
            </a:r>
            <a:r>
              <a:rPr sz="1746" b="1">
                <a:solidFill>
                  <a:srgbClr val="0B3066"/>
                </a:solidFill>
              </a:rPr>
              <a:t> </a:t>
            </a:r>
            <a:r>
              <a:rPr sz="1746">
                <a:solidFill>
                  <a:srgbClr val="0B3066"/>
                </a:solidFill>
              </a:rPr>
              <a:t>ed è pubblicato in una sezione dedicata del </a:t>
            </a:r>
            <a:r>
              <a:rPr sz="1746" b="1">
                <a:solidFill>
                  <a:srgbClr val="0B3066"/>
                </a:solidFill>
              </a:rPr>
              <a:t>Portale della </a:t>
            </a:r>
            <a:r>
              <a:rPr sz="1746" b="1" i="1">
                <a:solidFill>
                  <a:srgbClr val="0B3066"/>
                </a:solidFill>
              </a:rPr>
              <a:t>performance</a:t>
            </a:r>
          </a:p>
          <a:p>
            <a:pPr marL="332613" lvl="0" indent="-332613" algn="just" defTabSz="886968">
              <a:spcBef>
                <a:spcPts val="400"/>
              </a:spcBef>
              <a:buClr>
                <a:srgbClr val="002776"/>
              </a:buClr>
              <a:defRPr sz="1800"/>
            </a:pPr>
            <a:endParaRPr sz="1746" b="1" i="1">
              <a:solidFill>
                <a:srgbClr val="0B3066"/>
              </a:solidFill>
            </a:endParaRPr>
          </a:p>
          <a:p>
            <a:pPr marL="187094" lvl="0" indent="-187094" algn="just" defTabSz="886968">
              <a:spcBef>
                <a:spcPts val="400"/>
              </a:spcBef>
              <a:buClr>
                <a:srgbClr val="002776"/>
              </a:buClr>
              <a:defRPr sz="1800"/>
            </a:pPr>
            <a:r>
              <a:rPr sz="1746">
                <a:solidFill>
                  <a:srgbClr val="0B3066"/>
                </a:solidFill>
              </a:rPr>
              <a:t>l'iscrizione avviene attraverso una</a:t>
            </a:r>
            <a:r>
              <a:rPr sz="1746" b="1" i="1">
                <a:solidFill>
                  <a:srgbClr val="0B3066"/>
                </a:solidFill>
              </a:rPr>
              <a:t> procedura informatizzata e ha durata triennale</a:t>
            </a:r>
          </a:p>
          <a:p>
            <a:pPr marL="332613" lvl="0" indent="-332613" algn="just" defTabSz="886968">
              <a:buClr>
                <a:srgbClr val="00143B"/>
              </a:buClr>
              <a:defRPr sz="1800"/>
            </a:pPr>
            <a:endParaRPr sz="1746" b="1" i="1">
              <a:solidFill>
                <a:srgbClr val="00143B"/>
              </a:solidFill>
            </a:endParaRPr>
          </a:p>
          <a:p>
            <a:pPr marL="187094" lvl="0" indent="-187094" algn="just" defTabSz="886968">
              <a:spcBef>
                <a:spcPts val="400"/>
              </a:spcBef>
              <a:buClr>
                <a:srgbClr val="0B3066"/>
              </a:buClr>
              <a:defRPr sz="1800"/>
            </a:pPr>
            <a:r>
              <a:rPr sz="1746">
                <a:solidFill>
                  <a:srgbClr val="0B3066"/>
                </a:solidFill>
              </a:rPr>
              <a:t>le amministrazioni pubblicano in una bacheca online del </a:t>
            </a:r>
            <a:r>
              <a:rPr sz="1746" b="1">
                <a:solidFill>
                  <a:srgbClr val="0B3066"/>
                </a:solidFill>
              </a:rPr>
              <a:t>Portale della </a:t>
            </a:r>
            <a:r>
              <a:rPr sz="1746" b="1" i="1">
                <a:solidFill>
                  <a:srgbClr val="0B3066"/>
                </a:solidFill>
              </a:rPr>
              <a:t>performance </a:t>
            </a:r>
            <a:r>
              <a:rPr sz="1746" b="1">
                <a:solidFill>
                  <a:srgbClr val="0B3066"/>
                </a:solidFill>
              </a:rPr>
              <a:t>gli avvisi </a:t>
            </a:r>
            <a:r>
              <a:rPr sz="1746">
                <a:solidFill>
                  <a:srgbClr val="0B3066"/>
                </a:solidFill>
              </a:rPr>
              <a:t>di </a:t>
            </a:r>
            <a:r>
              <a:rPr sz="1746" b="1">
                <a:solidFill>
                  <a:srgbClr val="0B3066"/>
                </a:solidFill>
              </a:rPr>
              <a:t>selezione</a:t>
            </a:r>
            <a:r>
              <a:rPr sz="1746">
                <a:solidFill>
                  <a:srgbClr val="0B3066"/>
                </a:solidFill>
              </a:rPr>
              <a:t> comparativa e i relativi </a:t>
            </a:r>
            <a:r>
              <a:rPr sz="1746" b="1">
                <a:solidFill>
                  <a:srgbClr val="0B3066"/>
                </a:solidFill>
              </a:rPr>
              <a:t>esiti</a:t>
            </a:r>
            <a:r>
              <a:rPr sz="1746" i="1">
                <a:solidFill>
                  <a:srgbClr val="00143B"/>
                </a:solidFill>
              </a:rPr>
              <a:t>	</a:t>
            </a:r>
          </a:p>
        </p:txBody>
      </p:sp>
      <p:sp>
        <p:nvSpPr>
          <p:cNvPr id="121" name="Shape 121"/>
          <p:cNvSpPr/>
          <p:nvPr/>
        </p:nvSpPr>
        <p:spPr>
          <a:xfrm>
            <a:off x="5130139" y="6404292"/>
            <a:ext cx="1081749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7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292607">
              <a:defRPr sz="1800" b="0">
                <a:solidFill>
                  <a:srgbClr val="000000"/>
                </a:solidFill>
              </a:defRPr>
            </a:pPr>
            <a:r>
              <a:rPr sz="2816" b="1">
                <a:solidFill>
                  <a:srgbClr val="FFFFFF"/>
                </a:solidFill>
              </a:rPr>
              <a:t/>
            </a:r>
            <a:br>
              <a:rPr sz="2816" b="1">
                <a:solidFill>
                  <a:srgbClr val="FFFFFF"/>
                </a:solidFill>
              </a:rPr>
            </a:br>
            <a:r>
              <a:rPr sz="2048" b="1">
                <a:solidFill>
                  <a:srgbClr val="FFFFFF"/>
                </a:solidFill>
              </a:rPr>
              <a:t>Indipendenza degli OIV</a:t>
            </a:r>
            <a:br>
              <a:rPr sz="2048" b="1">
                <a:solidFill>
                  <a:srgbClr val="FFFFFF"/>
                </a:solidFill>
              </a:rPr>
            </a:br>
            <a:endParaRPr sz="2048" b="1">
              <a:solidFill>
                <a:srgbClr val="FFFFFF"/>
              </a:solidFill>
            </a:endParaRP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457200" y="2066306"/>
            <a:ext cx="8229600" cy="368135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>
                <a:solidFill>
                  <a:srgbClr val="0B3066"/>
                </a:solidFill>
              </a:rPr>
              <a:t>la </a:t>
            </a:r>
            <a:r>
              <a:rPr b="1">
                <a:solidFill>
                  <a:srgbClr val="0B3066"/>
                </a:solidFill>
              </a:rPr>
              <a:t>nomina </a:t>
            </a:r>
            <a:r>
              <a:rPr>
                <a:solidFill>
                  <a:srgbClr val="0B3066"/>
                </a:solidFill>
              </a:rPr>
              <a:t>a componente OIV avviene da parte dell’organo di indirizzo politico – amministrativo di ciascuna amministrazione, esclusivamente tra </a:t>
            </a:r>
            <a:r>
              <a:rPr b="1">
                <a:solidFill>
                  <a:srgbClr val="0B3066"/>
                </a:solidFill>
              </a:rPr>
              <a:t>coloro</a:t>
            </a:r>
            <a:r>
              <a:rPr>
                <a:solidFill>
                  <a:srgbClr val="0B3066"/>
                </a:solidFill>
              </a:rPr>
              <a:t> che risultino </a:t>
            </a:r>
            <a:r>
              <a:rPr b="1">
                <a:solidFill>
                  <a:srgbClr val="0B3066"/>
                </a:solidFill>
              </a:rPr>
              <a:t>iscritti all’Elenco nazionale da almeno sei mesi</a:t>
            </a:r>
          </a:p>
          <a:p>
            <a:pPr marL="0" lvl="0" indent="0" algn="just" defTabSz="914400">
              <a:buSzTx/>
              <a:buNone/>
              <a:defRPr sz="1800"/>
            </a:pPr>
            <a:endParaRPr b="1">
              <a:solidFill>
                <a:srgbClr val="0B3066"/>
              </a:solidFill>
            </a:endParaRPr>
          </a:p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>
                <a:solidFill>
                  <a:srgbClr val="0B3066"/>
                </a:solidFill>
              </a:rPr>
              <a:t>la </a:t>
            </a:r>
            <a:r>
              <a:rPr b="1">
                <a:solidFill>
                  <a:srgbClr val="0B3066"/>
                </a:solidFill>
              </a:rPr>
              <a:t>scadenza</a:t>
            </a:r>
            <a:r>
              <a:rPr>
                <a:solidFill>
                  <a:srgbClr val="0B3066"/>
                </a:solidFill>
              </a:rPr>
              <a:t> dell’</a:t>
            </a:r>
            <a:r>
              <a:rPr b="1">
                <a:solidFill>
                  <a:srgbClr val="0B3066"/>
                </a:solidFill>
              </a:rPr>
              <a:t>organo politico amministrativo </a:t>
            </a:r>
            <a:r>
              <a:rPr>
                <a:solidFill>
                  <a:srgbClr val="0B3066"/>
                </a:solidFill>
              </a:rPr>
              <a:t>che ha conferito l’incarico </a:t>
            </a:r>
            <a:r>
              <a:rPr b="1">
                <a:solidFill>
                  <a:srgbClr val="0B3066"/>
                </a:solidFill>
              </a:rPr>
              <a:t>non</a:t>
            </a:r>
            <a:r>
              <a:rPr>
                <a:solidFill>
                  <a:srgbClr val="0B3066"/>
                </a:solidFill>
              </a:rPr>
              <a:t> comporta la </a:t>
            </a:r>
            <a:r>
              <a:rPr b="1">
                <a:solidFill>
                  <a:srgbClr val="0B3066"/>
                </a:solidFill>
              </a:rPr>
              <a:t>decadenza</a:t>
            </a:r>
            <a:r>
              <a:rPr>
                <a:solidFill>
                  <a:srgbClr val="0B3066"/>
                </a:solidFill>
              </a:rPr>
              <a:t> dell’incarico di </a:t>
            </a:r>
            <a:r>
              <a:rPr b="1">
                <a:solidFill>
                  <a:srgbClr val="0B3066"/>
                </a:solidFill>
              </a:rPr>
              <a:t>OIV</a:t>
            </a:r>
            <a:endParaRPr>
              <a:solidFill>
                <a:srgbClr val="0B3066"/>
              </a:solidFill>
            </a:endParaRPr>
          </a:p>
          <a:p>
            <a:pPr marL="0" lvl="0" indent="0" algn="just" defTabSz="914400">
              <a:buSzTx/>
              <a:buNone/>
              <a:defRPr sz="1800"/>
            </a:pPr>
            <a:endParaRPr>
              <a:solidFill>
                <a:srgbClr val="0B3066"/>
              </a:solidFill>
            </a:endParaRPr>
          </a:p>
          <a:p>
            <a:pPr marL="192881" lvl="0" indent="-192881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>
                <a:solidFill>
                  <a:srgbClr val="0B3066"/>
                </a:solidFill>
              </a:rPr>
              <a:t>l’eventuale </a:t>
            </a:r>
            <a:r>
              <a:rPr b="1">
                <a:solidFill>
                  <a:srgbClr val="0B3066"/>
                </a:solidFill>
              </a:rPr>
              <a:t>revoca dell’incarico di OIV </a:t>
            </a:r>
            <a:r>
              <a:rPr>
                <a:solidFill>
                  <a:srgbClr val="0B3066"/>
                </a:solidFill>
              </a:rPr>
              <a:t>prima della scadenza </a:t>
            </a:r>
            <a:r>
              <a:rPr b="1">
                <a:solidFill>
                  <a:srgbClr val="0B3066"/>
                </a:solidFill>
              </a:rPr>
              <a:t>deve</a:t>
            </a:r>
            <a:r>
              <a:rPr>
                <a:solidFill>
                  <a:srgbClr val="0B3066"/>
                </a:solidFill>
              </a:rPr>
              <a:t> </a:t>
            </a:r>
            <a:r>
              <a:rPr b="1">
                <a:solidFill>
                  <a:srgbClr val="0B3066"/>
                </a:solidFill>
              </a:rPr>
              <a:t>essere </a:t>
            </a:r>
            <a:r>
              <a:rPr>
                <a:solidFill>
                  <a:srgbClr val="0B3066"/>
                </a:solidFill>
              </a:rPr>
              <a:t>adeguatamente </a:t>
            </a:r>
            <a:r>
              <a:rPr b="1">
                <a:solidFill>
                  <a:srgbClr val="0B3066"/>
                </a:solidFill>
              </a:rPr>
              <a:t>motivata</a:t>
            </a:r>
          </a:p>
        </p:txBody>
      </p:sp>
      <p:sp>
        <p:nvSpPr>
          <p:cNvPr id="126" name="Shape 126"/>
          <p:cNvSpPr/>
          <p:nvPr/>
        </p:nvSpPr>
        <p:spPr>
          <a:xfrm>
            <a:off x="5106389" y="6404292"/>
            <a:ext cx="1105499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8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292607">
              <a:defRPr sz="1800" b="0">
                <a:solidFill>
                  <a:srgbClr val="000000"/>
                </a:solidFill>
              </a:defRPr>
            </a:pPr>
            <a:r>
              <a:rPr sz="2816" b="1">
                <a:solidFill>
                  <a:srgbClr val="FFFFFF"/>
                </a:solidFill>
              </a:rPr>
              <a:t/>
            </a:r>
            <a:br>
              <a:rPr sz="2816" b="1">
                <a:solidFill>
                  <a:srgbClr val="FFFFFF"/>
                </a:solidFill>
              </a:rPr>
            </a:br>
            <a:r>
              <a:rPr sz="2048" b="1">
                <a:solidFill>
                  <a:srgbClr val="FFFFFF"/>
                </a:solidFill>
              </a:rPr>
              <a:t>Professionalizzazione e ………</a:t>
            </a:r>
            <a:br>
              <a:rPr sz="2048" b="1">
                <a:solidFill>
                  <a:srgbClr val="FFFFFF"/>
                </a:solidFill>
              </a:rPr>
            </a:br>
            <a:endParaRPr sz="2048" b="1">
              <a:solidFill>
                <a:srgbClr val="FFFFFF"/>
              </a:solidFill>
            </a:endParaRP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360834" y="1676188"/>
            <a:ext cx="8229601" cy="4286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defTabSz="914400">
              <a:spcBef>
                <a:spcPts val="500"/>
              </a:spcBef>
              <a:buSzTx/>
              <a:buNone/>
              <a:defRPr sz="1800"/>
            </a:pPr>
            <a:r>
              <a:rPr sz="2400" b="1" cap="small" dirty="0" err="1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L’iscrizione</a:t>
            </a:r>
            <a:r>
              <a:rPr sz="2400" b="1" cap="small" dirty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400" b="1" cap="small" dirty="0" err="1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all’elenco</a:t>
            </a:r>
            <a:r>
              <a:rPr sz="2400" b="1" cap="small" dirty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è </a:t>
            </a:r>
            <a:r>
              <a:rPr sz="2400" b="1" cap="small" dirty="0" err="1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subordinata</a:t>
            </a:r>
            <a:r>
              <a:rPr sz="2400" b="1" cap="small" dirty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sz="2400" b="1" cap="small" dirty="0" err="1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possesso</a:t>
            </a:r>
            <a:r>
              <a:rPr sz="2400" b="1" cap="small" dirty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 di</a:t>
            </a:r>
            <a:r>
              <a:rPr sz="2400" b="1" cap="small" dirty="0" smtClean="0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t-IT" sz="2400" b="1" cap="small" dirty="0" smtClean="0">
              <a:solidFill>
                <a:srgbClr val="0070C0"/>
              </a:solidFill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</a:endParaRPr>
          </a:p>
          <a:p>
            <a:pPr marL="160734" lvl="0" indent="-160734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b="1" dirty="0" smtClean="0">
                <a:solidFill>
                  <a:srgbClr val="0B3066"/>
                </a:solidFill>
              </a:rPr>
              <a:t>diploma </a:t>
            </a:r>
            <a:r>
              <a:rPr b="1" dirty="0">
                <a:solidFill>
                  <a:srgbClr val="0B3066"/>
                </a:solidFill>
              </a:rPr>
              <a:t>di </a:t>
            </a:r>
            <a:r>
              <a:rPr b="1" dirty="0" err="1">
                <a:solidFill>
                  <a:srgbClr val="0B3066"/>
                </a:solidFill>
              </a:rPr>
              <a:t>laurea</a:t>
            </a:r>
            <a:r>
              <a:rPr b="1" dirty="0">
                <a:solidFill>
                  <a:srgbClr val="0B3066"/>
                </a:solidFill>
              </a:rPr>
              <a:t> </a:t>
            </a:r>
            <a:r>
              <a:rPr dirty="0">
                <a:solidFill>
                  <a:srgbClr val="0B3066"/>
                </a:solidFill>
              </a:rPr>
              <a:t>(</a:t>
            </a:r>
            <a:r>
              <a:rPr dirty="0" err="1">
                <a:solidFill>
                  <a:srgbClr val="0B3066"/>
                </a:solidFill>
              </a:rPr>
              <a:t>vecchio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ordinamento</a:t>
            </a:r>
            <a:r>
              <a:rPr dirty="0">
                <a:solidFill>
                  <a:srgbClr val="0B3066"/>
                </a:solidFill>
              </a:rPr>
              <a:t>) o </a:t>
            </a:r>
            <a:r>
              <a:rPr dirty="0" err="1">
                <a:solidFill>
                  <a:srgbClr val="0B3066"/>
                </a:solidFill>
              </a:rPr>
              <a:t>laurea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specialistica</a:t>
            </a:r>
            <a:r>
              <a:rPr dirty="0">
                <a:solidFill>
                  <a:srgbClr val="0B3066"/>
                </a:solidFill>
              </a:rPr>
              <a:t> o </a:t>
            </a:r>
            <a:r>
              <a:rPr dirty="0" err="1">
                <a:solidFill>
                  <a:srgbClr val="0B3066"/>
                </a:solidFill>
              </a:rPr>
              <a:t>laurea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magistrale</a:t>
            </a:r>
            <a:endParaRPr dirty="0">
              <a:solidFill>
                <a:srgbClr val="0B3066"/>
              </a:solidFill>
            </a:endParaRPr>
          </a:p>
          <a:p>
            <a:pPr marL="0" lvl="0" indent="0" defTabSz="914400">
              <a:buSzTx/>
              <a:buNone/>
              <a:defRPr sz="1800"/>
            </a:pPr>
            <a:endParaRPr dirty="0">
              <a:solidFill>
                <a:srgbClr val="0B3066"/>
              </a:solidFill>
            </a:endParaRPr>
          </a:p>
          <a:p>
            <a:pPr marL="160734" lvl="0" indent="-160734" algn="just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b="1" dirty="0" err="1">
                <a:solidFill>
                  <a:srgbClr val="0B3066"/>
                </a:solidFill>
              </a:rPr>
              <a:t>comprovata</a:t>
            </a:r>
            <a:r>
              <a:rPr b="1" dirty="0">
                <a:solidFill>
                  <a:srgbClr val="0B3066"/>
                </a:solidFill>
              </a:rPr>
              <a:t> </a:t>
            </a:r>
            <a:r>
              <a:rPr b="1" dirty="0" err="1">
                <a:solidFill>
                  <a:srgbClr val="0B3066"/>
                </a:solidFill>
              </a:rPr>
              <a:t>esperienza</a:t>
            </a:r>
            <a:r>
              <a:rPr b="1" dirty="0">
                <a:solidFill>
                  <a:srgbClr val="0B3066"/>
                </a:solidFill>
              </a:rPr>
              <a:t> </a:t>
            </a:r>
            <a:r>
              <a:rPr dirty="0">
                <a:solidFill>
                  <a:srgbClr val="0B3066"/>
                </a:solidFill>
              </a:rPr>
              <a:t>di </a:t>
            </a:r>
            <a:r>
              <a:rPr dirty="0" err="1">
                <a:solidFill>
                  <a:srgbClr val="0B3066"/>
                </a:solidFill>
              </a:rPr>
              <a:t>almeno</a:t>
            </a:r>
            <a:r>
              <a:rPr dirty="0">
                <a:solidFill>
                  <a:srgbClr val="0B3066"/>
                </a:solidFill>
              </a:rPr>
              <a:t> cinque </a:t>
            </a:r>
            <a:r>
              <a:rPr dirty="0" err="1">
                <a:solidFill>
                  <a:srgbClr val="0B3066"/>
                </a:solidFill>
              </a:rPr>
              <a:t>anni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nelle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materie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pertinenti</a:t>
            </a:r>
            <a:r>
              <a:rPr dirty="0">
                <a:solidFill>
                  <a:srgbClr val="0B3066"/>
                </a:solidFill>
              </a:rPr>
              <a:t>:</a:t>
            </a:r>
          </a:p>
          <a:p>
            <a:pPr marL="58374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dirty="0" err="1">
                <a:solidFill>
                  <a:srgbClr val="0B3066"/>
                </a:solidFill>
              </a:rPr>
              <a:t>misurazione</a:t>
            </a:r>
            <a:r>
              <a:rPr dirty="0">
                <a:solidFill>
                  <a:srgbClr val="0B3066"/>
                </a:solidFill>
              </a:rPr>
              <a:t> e </a:t>
            </a:r>
            <a:r>
              <a:rPr dirty="0" err="1">
                <a:solidFill>
                  <a:srgbClr val="0B3066"/>
                </a:solidFill>
              </a:rPr>
              <a:t>valutazione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della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i="1" dirty="0">
                <a:solidFill>
                  <a:srgbClr val="0B3066"/>
                </a:solidFill>
              </a:rPr>
              <a:t>performance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organizzativa</a:t>
            </a:r>
            <a:r>
              <a:rPr dirty="0">
                <a:solidFill>
                  <a:srgbClr val="0B3066"/>
                </a:solidFill>
              </a:rPr>
              <a:t> e </a:t>
            </a:r>
            <a:r>
              <a:rPr dirty="0" err="1">
                <a:solidFill>
                  <a:srgbClr val="0B3066"/>
                </a:solidFill>
              </a:rPr>
              <a:t>individuale</a:t>
            </a:r>
            <a:endParaRPr sz="2800" dirty="0"/>
          </a:p>
          <a:p>
            <a:pPr marL="58374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dirty="0" err="1">
                <a:solidFill>
                  <a:srgbClr val="0B3066"/>
                </a:solidFill>
              </a:rPr>
              <a:t>pianificazione</a:t>
            </a:r>
            <a:endParaRPr sz="2800" dirty="0"/>
          </a:p>
          <a:p>
            <a:pPr marL="58374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dirty="0" err="1">
                <a:solidFill>
                  <a:srgbClr val="0B3066"/>
                </a:solidFill>
              </a:rPr>
              <a:t>controllo</a:t>
            </a:r>
            <a:r>
              <a:rPr dirty="0">
                <a:solidFill>
                  <a:srgbClr val="0B3066"/>
                </a:solidFill>
              </a:rPr>
              <a:t> di </a:t>
            </a:r>
            <a:r>
              <a:rPr dirty="0" err="1">
                <a:solidFill>
                  <a:srgbClr val="0B3066"/>
                </a:solidFill>
              </a:rPr>
              <a:t>gestione</a:t>
            </a:r>
            <a:endParaRPr sz="2800" dirty="0"/>
          </a:p>
          <a:p>
            <a:pPr marL="58374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dirty="0" err="1">
                <a:solidFill>
                  <a:srgbClr val="0B3066"/>
                </a:solidFill>
              </a:rPr>
              <a:t>programmazione</a:t>
            </a:r>
            <a:r>
              <a:rPr dirty="0">
                <a:solidFill>
                  <a:srgbClr val="0B3066"/>
                </a:solidFill>
              </a:rPr>
              <a:t> </a:t>
            </a:r>
            <a:r>
              <a:rPr dirty="0" err="1">
                <a:solidFill>
                  <a:srgbClr val="0B3066"/>
                </a:solidFill>
              </a:rPr>
              <a:t>finanziaria</a:t>
            </a:r>
            <a:r>
              <a:rPr dirty="0">
                <a:solidFill>
                  <a:srgbClr val="0B3066"/>
                </a:solidFill>
              </a:rPr>
              <a:t> e di </a:t>
            </a:r>
            <a:r>
              <a:rPr dirty="0" err="1">
                <a:solidFill>
                  <a:srgbClr val="0B3066"/>
                </a:solidFill>
              </a:rPr>
              <a:t>bilancio</a:t>
            </a:r>
            <a:endParaRPr sz="2800" dirty="0"/>
          </a:p>
          <a:p>
            <a:pPr marL="583746" lvl="1" indent="-183696" algn="just" defTabSz="914400">
              <a:spcBef>
                <a:spcPts val="400"/>
              </a:spcBef>
              <a:buClr>
                <a:srgbClr val="0B3066"/>
              </a:buClr>
              <a:buFont typeface="Helvetica"/>
              <a:buChar char="➢"/>
              <a:defRPr sz="1800"/>
            </a:pPr>
            <a:r>
              <a:rPr i="1" dirty="0">
                <a:solidFill>
                  <a:srgbClr val="0B3066"/>
                </a:solidFill>
              </a:rPr>
              <a:t>risk management</a:t>
            </a:r>
            <a:endParaRPr sz="2800" dirty="0"/>
          </a:p>
          <a:p>
            <a:pPr marL="0" lvl="1" indent="400050" algn="just" defTabSz="914400">
              <a:spcBef>
                <a:spcPts val="500"/>
              </a:spcBef>
              <a:buSzTx/>
              <a:buNone/>
              <a:defRPr sz="1800"/>
            </a:pPr>
            <a:r>
              <a:rPr sz="2400" b="1" cap="small" dirty="0" err="1">
                <a:solidFill>
                  <a:srgbClr val="0070C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rPr>
              <a:t>Inoltre</a:t>
            </a:r>
            <a:r>
              <a:rPr i="1" dirty="0">
                <a:solidFill>
                  <a:srgbClr val="0B3066"/>
                </a:solidFill>
              </a:rPr>
              <a:t> </a:t>
            </a:r>
            <a:endParaRPr dirty="0">
              <a:solidFill>
                <a:srgbClr val="0B3066"/>
              </a:solidFill>
            </a:endParaRPr>
          </a:p>
          <a:p>
            <a:pPr marL="160734" lvl="0" indent="-160734" defTabSz="914400">
              <a:spcBef>
                <a:spcPts val="400"/>
              </a:spcBef>
              <a:buClr>
                <a:srgbClr val="0B3066"/>
              </a:buClr>
              <a:defRPr sz="1800"/>
            </a:pPr>
            <a:r>
              <a:rPr dirty="0" err="1">
                <a:solidFill>
                  <a:srgbClr val="0B3066"/>
                </a:solidFill>
              </a:rPr>
              <a:t>obbligo</a:t>
            </a:r>
            <a:r>
              <a:rPr dirty="0">
                <a:solidFill>
                  <a:srgbClr val="0B3066"/>
                </a:solidFill>
              </a:rPr>
              <a:t> di </a:t>
            </a:r>
            <a:r>
              <a:rPr b="1" dirty="0" err="1">
                <a:solidFill>
                  <a:srgbClr val="0B3066"/>
                </a:solidFill>
              </a:rPr>
              <a:t>formazione</a:t>
            </a:r>
            <a:r>
              <a:rPr b="1" dirty="0">
                <a:solidFill>
                  <a:srgbClr val="0B3066"/>
                </a:solidFill>
              </a:rPr>
              <a:t> continua: 40 </a:t>
            </a:r>
            <a:r>
              <a:rPr b="1" dirty="0" err="1">
                <a:solidFill>
                  <a:srgbClr val="0B3066"/>
                </a:solidFill>
              </a:rPr>
              <a:t>crediti</a:t>
            </a:r>
            <a:r>
              <a:rPr b="1" dirty="0">
                <a:solidFill>
                  <a:srgbClr val="0B3066"/>
                </a:solidFill>
              </a:rPr>
              <a:t> </a:t>
            </a:r>
            <a:r>
              <a:rPr b="1" dirty="0" err="1">
                <a:solidFill>
                  <a:srgbClr val="0B3066"/>
                </a:solidFill>
              </a:rPr>
              <a:t>formativi</a:t>
            </a:r>
            <a:r>
              <a:rPr b="1" dirty="0">
                <a:solidFill>
                  <a:srgbClr val="0B3066"/>
                </a:solidFill>
              </a:rPr>
              <a:t> per </a:t>
            </a:r>
            <a:r>
              <a:rPr b="1" dirty="0" err="1">
                <a:solidFill>
                  <a:srgbClr val="0B3066"/>
                </a:solidFill>
              </a:rPr>
              <a:t>triennio</a:t>
            </a:r>
            <a:endParaRPr b="1" dirty="0">
              <a:solidFill>
                <a:srgbClr val="0B3066"/>
              </a:solidFill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5118265" y="6404292"/>
            <a:ext cx="1093624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>
                <a:solidFill>
                  <a:srgbClr val="FFFFFF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200" b="1">
                <a:solidFill>
                  <a:srgbClr val="FFFFFF"/>
                </a:solidFill>
              </a:rPr>
              <a:t>19/01/2017</a:t>
            </a:r>
          </a:p>
        </p:txBody>
      </p:sp>
      <p:sp>
        <p:nvSpPr>
          <p:cNvPr id="132" name="Shape 132"/>
          <p:cNvSpPr>
            <a:spLocks noGrp="1"/>
          </p:cNvSpPr>
          <p:nvPr>
            <p:ph type="sldNum" sz="quarter" idx="2"/>
          </p:nvPr>
        </p:nvSpPr>
        <p:spPr>
          <a:xfrm>
            <a:off x="8224838" y="6221730"/>
            <a:ext cx="461963" cy="2692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fld id="{86CB4B4D-7CA3-9044-876B-883B54F8677D}" type="slidenum">
              <a:rPr sz="1200" b="1">
                <a:solidFill>
                  <a:srgbClr val="FFFFFF"/>
                </a:solidFill>
              </a:rPr>
              <a:t>9</a:t>
            </a:fld>
            <a:endParaRPr sz="12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583</Words>
  <Application>Microsoft Office PowerPoint</Application>
  <PresentationFormat>Presentazione su schermo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Default</vt:lpstr>
      <vt:lpstr>Secondo incontro con gli  Organismi Indipendenti di Valutazione</vt:lpstr>
      <vt:lpstr>Un aggiornamento sul quadro normativo ed istituzionale: le novità della disciplina conseguenti all’entrata in vigore del DPR n. 105/2016 e del DM 2 dicembre 2016 </vt:lpstr>
      <vt:lpstr>DPR 9 MAGGIO 2016, N. 105</vt:lpstr>
      <vt:lpstr>DPR 9 MAGGIO 2016, N. 105</vt:lpstr>
      <vt:lpstr>DM 2 DICEMBRE 2016 </vt:lpstr>
      <vt:lpstr>DM 2 DICEMBRE 2016 </vt:lpstr>
      <vt:lpstr> Semplificazione e digitalizzazione delle procedure </vt:lpstr>
      <vt:lpstr> Indipendenza degli OIV </vt:lpstr>
      <vt:lpstr> Professionalizzazione e ……… </vt:lpstr>
      <vt:lpstr> …….. responsabilizzazione </vt:lpstr>
      <vt:lpstr>Coerenza e uniformità delle metodologie</vt:lpstr>
      <vt:lpstr>…ARRIVEDERCI E… BUON LAVORO! 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Secondo incontro con gli  Organismi Indipendenti di Valutazione</dc:title>
  <cp:lastModifiedBy>Rosaria Giannella</cp:lastModifiedBy>
  <cp:revision>3</cp:revision>
  <dcterms:modified xsi:type="dcterms:W3CDTF">2017-01-19T07:53:19Z</dcterms:modified>
</cp:coreProperties>
</file>